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5" r:id="rId1"/>
    <p:sldMasterId id="2147483949" r:id="rId2"/>
  </p:sldMasterIdLst>
  <p:notesMasterIdLst>
    <p:notesMasterId r:id="rId19"/>
  </p:notesMasterIdLst>
  <p:handoutMasterIdLst>
    <p:handoutMasterId r:id="rId20"/>
  </p:handoutMasterIdLst>
  <p:sldIdLst>
    <p:sldId id="261" r:id="rId3"/>
    <p:sldId id="443" r:id="rId4"/>
    <p:sldId id="450" r:id="rId5"/>
    <p:sldId id="451" r:id="rId6"/>
    <p:sldId id="452" r:id="rId7"/>
    <p:sldId id="453" r:id="rId8"/>
    <p:sldId id="461" r:id="rId9"/>
    <p:sldId id="454" r:id="rId10"/>
    <p:sldId id="455" r:id="rId11"/>
    <p:sldId id="456" r:id="rId12"/>
    <p:sldId id="462" r:id="rId13"/>
    <p:sldId id="460" r:id="rId14"/>
    <p:sldId id="457" r:id="rId15"/>
    <p:sldId id="458" r:id="rId16"/>
    <p:sldId id="459" r:id="rId17"/>
    <p:sldId id="449" r:id="rId18"/>
  </p:sldIdLst>
  <p:sldSz cx="9906000" cy="6858000" type="A4"/>
  <p:notesSz cx="7099300" cy="10234613"/>
  <p:custDataLst>
    <p:tags r:id="rId21"/>
  </p:custDataLst>
  <p:defaultTextStyle>
    <a:defPPr>
      <a:defRPr lang="it-IT"/>
    </a:defPPr>
    <a:lvl1pPr algn="l" defTabSz="957263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77838" indent="-20638" algn="l" defTabSz="957263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57263" indent="-42863" algn="l" defTabSz="957263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435100" indent="-63500" algn="l" defTabSz="957263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914525" indent="-85725" algn="l" defTabSz="957263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Sezione predefinita" id="{70910E97-2C54-4344-B04E-B38F717B66B7}">
          <p14:sldIdLst>
            <p14:sldId id="261"/>
            <p14:sldId id="443"/>
            <p14:sldId id="450"/>
            <p14:sldId id="451"/>
            <p14:sldId id="452"/>
            <p14:sldId id="453"/>
            <p14:sldId id="461"/>
            <p14:sldId id="454"/>
            <p14:sldId id="455"/>
          </p14:sldIdLst>
        </p14:section>
        <p14:section name="Sezione senza titolo" id="{AC69AC82-9B2F-49B1-AB30-1633CDF3FBBF}">
          <p14:sldIdLst>
            <p14:sldId id="456"/>
            <p14:sldId id="462"/>
            <p14:sldId id="460"/>
            <p14:sldId id="457"/>
            <p14:sldId id="458"/>
            <p14:sldId id="459"/>
            <p14:sldId id="44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8926"/>
    <a:srgbClr val="FF6600"/>
    <a:srgbClr val="FF9933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540" autoAdjust="0"/>
  </p:normalViewPr>
  <p:slideViewPr>
    <p:cSldViewPr>
      <p:cViewPr varScale="1">
        <p:scale>
          <a:sx n="131" d="100"/>
          <a:sy n="131" d="100"/>
        </p:scale>
        <p:origin x="594" y="13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30" d="100"/>
          <a:sy n="30" d="100"/>
        </p:scale>
        <p:origin x="-3408" y="-10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44531" tIns="22266" rIns="44531" bIns="22266" rtlCol="0"/>
          <a:lstStyle>
            <a:lvl1pPr algn="l" defTabSz="466437" eaLnBrk="1" fontAlgn="auto" hangingPunct="1">
              <a:spcBef>
                <a:spcPts val="0"/>
              </a:spcBef>
              <a:spcAft>
                <a:spcPts val="0"/>
              </a:spcAft>
              <a:defRPr sz="6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44531" tIns="22266" rIns="44531" bIns="22266" rtlCol="0"/>
          <a:lstStyle>
            <a:lvl1pPr algn="r" defTabSz="466437" eaLnBrk="1" fontAlgn="auto" hangingPunct="1">
              <a:spcBef>
                <a:spcPts val="0"/>
              </a:spcBef>
              <a:spcAft>
                <a:spcPts val="0"/>
              </a:spcAft>
              <a:defRPr sz="600">
                <a:latin typeface="+mn-lt"/>
                <a:cs typeface="+mn-cs"/>
              </a:defRPr>
            </a:lvl1pPr>
          </a:lstStyle>
          <a:p>
            <a:pPr>
              <a:defRPr/>
            </a:pPr>
            <a:fld id="{03BDFF2E-6CAD-448F-A6D1-58A438AB9709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44531" tIns="22266" rIns="44531" bIns="22266" rtlCol="0" anchor="b"/>
          <a:lstStyle>
            <a:lvl1pPr algn="l" defTabSz="466437" eaLnBrk="1" fontAlgn="auto" hangingPunct="1">
              <a:spcBef>
                <a:spcPts val="0"/>
              </a:spcBef>
              <a:spcAft>
                <a:spcPts val="0"/>
              </a:spcAft>
              <a:defRPr sz="6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44531" tIns="22266" rIns="44531" bIns="22266" numCol="1" anchor="b" anchorCtr="0" compatLnSpc="1">
            <a:prstTxWarp prst="textNoShape">
              <a:avLst/>
            </a:prstTxWarp>
          </a:bodyPr>
          <a:lstStyle>
            <a:lvl1pPr algn="r" defTabSz="465138" eaLnBrk="1" hangingPunct="1">
              <a:defRPr sz="600">
                <a:latin typeface="Calibri" pitchFamily="34" charset="0"/>
              </a:defRPr>
            </a:lvl1pPr>
          </a:lstStyle>
          <a:p>
            <a:fld id="{7E0C0156-09CC-4D59-A593-B72CED332F2E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2175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44531" tIns="22266" rIns="44531" bIns="22266" rtlCol="0"/>
          <a:lstStyle>
            <a:lvl1pPr algn="l" defTabSz="466437" eaLnBrk="1" fontAlgn="auto" hangingPunct="1">
              <a:spcBef>
                <a:spcPts val="0"/>
              </a:spcBef>
              <a:spcAft>
                <a:spcPts val="0"/>
              </a:spcAft>
              <a:defRPr sz="6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44531" tIns="22266" rIns="44531" bIns="22266" rtlCol="0"/>
          <a:lstStyle>
            <a:lvl1pPr algn="r" defTabSz="466437" eaLnBrk="1" fontAlgn="auto" hangingPunct="1">
              <a:spcBef>
                <a:spcPts val="0"/>
              </a:spcBef>
              <a:spcAft>
                <a:spcPts val="0"/>
              </a:spcAft>
              <a:defRPr sz="600">
                <a:latin typeface="+mn-lt"/>
                <a:cs typeface="+mn-cs"/>
              </a:defRPr>
            </a:lvl1pPr>
          </a:lstStyle>
          <a:p>
            <a:pPr>
              <a:defRPr/>
            </a:pPr>
            <a:fld id="{157AC7EC-7250-489D-A4DE-2F0A68071962}" type="datetimeFigureOut">
              <a:rPr lang="it-IT"/>
              <a:pPr>
                <a:defRPr/>
              </a:pPr>
              <a:t>30/06/2022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4531" tIns="22266" rIns="44531" bIns="22266" rtlCol="0" anchor="ctr"/>
          <a:lstStyle/>
          <a:p>
            <a:pPr lv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44531" tIns="22266" rIns="44531" bIns="22266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44531" tIns="22266" rIns="44531" bIns="22266" rtlCol="0" anchor="b"/>
          <a:lstStyle>
            <a:lvl1pPr algn="l" defTabSz="466437" eaLnBrk="1" fontAlgn="auto" hangingPunct="1">
              <a:spcBef>
                <a:spcPts val="0"/>
              </a:spcBef>
              <a:spcAft>
                <a:spcPts val="0"/>
              </a:spcAft>
              <a:defRPr sz="6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44531" tIns="22266" rIns="44531" bIns="22266" numCol="1" anchor="b" anchorCtr="0" compatLnSpc="1">
            <a:prstTxWarp prst="textNoShape">
              <a:avLst/>
            </a:prstTxWarp>
          </a:bodyPr>
          <a:lstStyle>
            <a:lvl1pPr algn="r" defTabSz="465138" eaLnBrk="1" hangingPunct="1">
              <a:defRPr sz="600">
                <a:latin typeface="Calibri" pitchFamily="34" charset="0"/>
              </a:defRPr>
            </a:lvl1pPr>
          </a:lstStyle>
          <a:p>
            <a:fld id="{25E42F46-1F90-42E3-89E7-E0DEC4D58229}" type="slidenum">
              <a:rPr lang="it-IT" altLang="en-US"/>
              <a:pPr/>
              <a:t>‹N›</a:t>
            </a:fld>
            <a:endParaRPr lang="it-IT" altLang="en-US" dirty="0"/>
          </a:p>
        </p:txBody>
      </p:sp>
    </p:spTree>
    <p:extLst>
      <p:ext uri="{BB962C8B-B14F-4D97-AF65-F5344CB8AC3E}">
        <p14:creationId xmlns:p14="http://schemas.microsoft.com/office/powerpoint/2010/main" val="3086640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15925" rtl="0" eaLnBrk="0" fontAlgn="base" hangingPunct="0">
      <a:spcBef>
        <a:spcPct val="30000"/>
      </a:spcBef>
      <a:spcAft>
        <a:spcPct val="0"/>
      </a:spcAft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207963" algn="l" defTabSz="415925" rtl="0" eaLnBrk="0" fontAlgn="base" hangingPunct="0">
      <a:spcBef>
        <a:spcPct val="30000"/>
      </a:spcBef>
      <a:spcAft>
        <a:spcPct val="0"/>
      </a:spcAft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415925" algn="l" defTabSz="415925" rtl="0" eaLnBrk="0" fontAlgn="base" hangingPunct="0">
      <a:spcBef>
        <a:spcPct val="30000"/>
      </a:spcBef>
      <a:spcAft>
        <a:spcPct val="0"/>
      </a:spcAft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625475" algn="l" defTabSz="415925" rtl="0" eaLnBrk="0" fontAlgn="base" hangingPunct="0">
      <a:spcBef>
        <a:spcPct val="30000"/>
      </a:spcBef>
      <a:spcAft>
        <a:spcPct val="0"/>
      </a:spcAft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833438" algn="l" defTabSz="415925" rtl="0" eaLnBrk="0" fontAlgn="base" hangingPunct="0">
      <a:spcBef>
        <a:spcPct val="30000"/>
      </a:spcBef>
      <a:spcAft>
        <a:spcPct val="0"/>
      </a:spcAft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1043330" algn="l" defTabSz="4173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251996" algn="l" defTabSz="4173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460663" algn="l" defTabSz="4173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669329" algn="l" defTabSz="4173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it-IT" altLang="it-IT" dirty="0" smtClean="0">
                <a:latin typeface="Arial" panose="020B0604020202020204" pitchFamily="34" charset="0"/>
              </a:rPr>
              <a:t>Agents</a:t>
            </a:r>
          </a:p>
        </p:txBody>
      </p:sp>
      <p:sp>
        <p:nvSpPr>
          <p:cNvPr id="2867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F6C1CD-5314-4EC9-A513-5FC6B02AC633}" type="slidenum">
              <a:rPr lang="it-IT" altLang="it-IT" smtClean="0"/>
              <a:pPr>
                <a:spcBef>
                  <a:spcPct val="0"/>
                </a:spcBef>
              </a:pPr>
              <a:t>11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166043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2FFD0-1B2B-4BD7-A58F-A6DE342ED2D3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22ACC-18CA-497A-AA7E-7F69231073EF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8304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E439A-9928-427B-8820-75DFD676B5EB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AAB34-784C-4088-AA74-303A7A20152B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3566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47B3C-1928-4528-A2D8-67438B37D0D2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87292-B06F-41B3-A067-10862D3C1E75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953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29199" y="1600202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9DC21-5C43-4DC4-950A-04B024CFE21E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1EE6F0-0168-41DD-8B25-4603B2092202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952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6E880-27AF-41BB-B056-61BE7DC7ED67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7C30E-7082-48C6-BBC0-7E85F344E6EC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3270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38ACD-A4EB-42E2-AE50-51C635F25CF9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372A9-BBCE-4DA2-A678-A66EE6B4C389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06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96F17-2679-4FB5-983D-F486F2646151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0E1E8-6F16-4F53-A7FB-06B031D12BE2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01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A0C91-8C87-4B52-A0F3-9D2F9F3CB9C4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6CEC32-962A-47C3-928B-A0F192CA6982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5494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3F339-E82B-4397-8BC8-A9E3301EF283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A13D8-994F-45A1-8FFC-CDB767746CCA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817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D97CE-E353-4EEB-8885-6DE5DC61BD27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50069B-F100-40FC-AEB6-2C56E675C3D8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0904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7DC3E-7466-469E-95F5-C6A5FB4600E7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A8E30-793C-4407-ABC7-4C37A150594F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7197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90EA3-E565-411E-B9A9-9B1D87AF100B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C9214-953A-4B51-9F5A-46E1EA8B16F1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3043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0D7F5-44EE-4566-9B20-B56279A0889A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300EE1-2314-4369-98B8-BE6D8C969D3F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0767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F6C2E-C3FD-404C-B5B2-772733F2481E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A54F4-F13E-4332-B4C2-90B26BDF151C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8290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371F1-18D2-44C3-909E-FA26C035A148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946164-0A4B-4A33-B84D-0B6C29965675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6818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75D1D-B823-4497-871C-51E46C33C16F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8816F-2F2F-46A7-876F-BE03214D1B8F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28826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D2A2A-66AB-4C63-BDF6-5120B5D8B583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4B8A0C-2082-4577-A198-E164A22856D6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666784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B5ACD-F3D0-4A04-A7E6-914F98481C44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8D83E-C9E5-4358-9097-974B94B15927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6186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7BC87-172C-4A70-A0DE-A4C385E33BC9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238ED-D4EC-43D0-B051-4D3561F7D273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05048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EDE2E-9618-4C4B-9278-40C74E8231B9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775F3-A762-4AB1-B5F9-07CEEB6A67B4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73547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74C9E-9500-4F4C-A0BD-A5946B2D47A9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2CE657-3663-4971-B218-E0FC7485B1FA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1803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AC810-1F36-4805-B1DC-29F22FA320D4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AB12C-5734-4484-B37D-91A28B1359F1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66740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970A8-DA61-44F4-A5D9-FBC932306F33}" type="datetimeFigureOut">
              <a:rPr lang="it-IT"/>
              <a:pPr>
                <a:defRPr/>
              </a:pPr>
              <a:t>30/06/2022</a:t>
            </a:fld>
            <a:endParaRPr lang="it-IT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E22AF-42FB-4D93-BE4A-3B2521DAF4C6}" type="slidenum">
              <a:rPr lang="it-IT" altLang="en-US"/>
              <a:pPr/>
              <a:t>‹N›</a:t>
            </a:fld>
            <a:endParaRPr lang="it-IT" altLang="en-US" dirty="0"/>
          </a:p>
        </p:txBody>
      </p:sp>
    </p:spTree>
    <p:extLst>
      <p:ext uri="{BB962C8B-B14F-4D97-AF65-F5344CB8AC3E}">
        <p14:creationId xmlns:p14="http://schemas.microsoft.com/office/powerpoint/2010/main" val="3338920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Fare clic per modificare lo stile del titolo</a:t>
            </a:r>
            <a:endParaRPr lang="en-US" altLang="en-US" smtClean="0"/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Fare clic per modificare stili del testo dello schema</a:t>
            </a:r>
          </a:p>
          <a:p>
            <a:pPr lvl="1"/>
            <a:r>
              <a:rPr lang="it-IT" altLang="en-US" smtClean="0"/>
              <a:t>Secondo livello</a:t>
            </a:r>
          </a:p>
          <a:p>
            <a:pPr lvl="2"/>
            <a:r>
              <a:rPr lang="it-IT" altLang="en-US" smtClean="0"/>
              <a:t>Terzo livello</a:t>
            </a:r>
          </a:p>
          <a:p>
            <a:pPr lvl="3"/>
            <a:r>
              <a:rPr lang="it-IT" altLang="en-US" smtClean="0"/>
              <a:t>Quarto livello</a:t>
            </a:r>
          </a:p>
          <a:p>
            <a:pPr lvl="4"/>
            <a:r>
              <a:rPr lang="it-IT" altLang="en-US" smtClean="0"/>
              <a:t>Quinto livello</a:t>
            </a:r>
            <a:endParaRPr lang="en-US" altLang="en-US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57777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3D32A4-5773-4F3D-B342-7109EAB9B0BE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57777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1A646F07-7C08-4471-8ED5-1588C9DBD2CA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00" r:id="rId1"/>
    <p:sldLayoutId id="2147485101" r:id="rId2"/>
    <p:sldLayoutId id="2147485102" r:id="rId3"/>
    <p:sldLayoutId id="2147485103" r:id="rId4"/>
    <p:sldLayoutId id="2147485104" r:id="rId5"/>
    <p:sldLayoutId id="2147485105" r:id="rId6"/>
    <p:sldLayoutId id="2147485106" r:id="rId7"/>
    <p:sldLayoutId id="2147485107" r:id="rId8"/>
    <p:sldLayoutId id="2147485108" r:id="rId9"/>
    <p:sldLayoutId id="2147485109" r:id="rId10"/>
    <p:sldLayoutId id="21474851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titolo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Fare clic per modificare lo stile del titolo</a:t>
            </a:r>
            <a:endParaRPr lang="en-US" altLang="en-US" smtClean="0"/>
          </a:p>
        </p:txBody>
      </p:sp>
      <p:sp>
        <p:nvSpPr>
          <p:cNvPr id="3075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Fare clic per modificare stili del testo dello schema</a:t>
            </a:r>
          </a:p>
          <a:p>
            <a:pPr lvl="1"/>
            <a:r>
              <a:rPr lang="it-IT" altLang="en-US" smtClean="0"/>
              <a:t>Secondo livello</a:t>
            </a:r>
          </a:p>
          <a:p>
            <a:pPr lvl="2"/>
            <a:r>
              <a:rPr lang="it-IT" altLang="en-US" smtClean="0"/>
              <a:t>Terzo livello</a:t>
            </a:r>
          </a:p>
          <a:p>
            <a:pPr lvl="3"/>
            <a:r>
              <a:rPr lang="it-IT" altLang="en-US" smtClean="0"/>
              <a:t>Quarto livello</a:t>
            </a:r>
          </a:p>
          <a:p>
            <a:pPr lvl="4"/>
            <a:r>
              <a:rPr lang="it-IT" altLang="en-US" smtClean="0"/>
              <a:t>Quinto livello</a:t>
            </a:r>
            <a:endParaRPr lang="en-US" altLang="en-US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57777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207F3F-EF14-4A58-BF0A-0F2B8A397C8F}" type="datetimeFigureOut">
              <a:rPr lang="en-US"/>
              <a:pPr>
                <a:defRPr/>
              </a:pPr>
              <a:t>6/30/2022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57777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806AB3C5-EF9F-4B77-AB5B-331EFA483905}" type="slidenum">
              <a:rPr lang="en-US" altLang="en-US"/>
              <a:pPr/>
              <a:t>‹N›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18" r:id="rId1"/>
    <p:sldLayoutId id="2147485119" r:id="rId2"/>
    <p:sldLayoutId id="2147485120" r:id="rId3"/>
    <p:sldLayoutId id="2147485121" r:id="rId4"/>
    <p:sldLayoutId id="2147485122" r:id="rId5"/>
    <p:sldLayoutId id="2147485123" r:id="rId6"/>
    <p:sldLayoutId id="2147485124" r:id="rId7"/>
    <p:sldLayoutId id="2147485125" r:id="rId8"/>
    <p:sldLayoutId id="2147485126" r:id="rId9"/>
    <p:sldLayoutId id="2147485127" r:id="rId10"/>
    <p:sldLayoutId id="2147485128" r:id="rId11"/>
    <p:sldLayoutId id="214748511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848" y="5013176"/>
            <a:ext cx="2357438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80592" y="692696"/>
            <a:ext cx="8087940" cy="1873439"/>
          </a:xfrm>
        </p:spPr>
        <p:txBody>
          <a:bodyPr/>
          <a:lstStyle/>
          <a:p>
            <a:r>
              <a:rPr lang="en-US" dirty="0"/>
              <a:t>On the emergence of Irreversibility in Quantum Systems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3656856" y="3284984"/>
            <a:ext cx="204575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Marco Genovese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00472" y="4149080"/>
            <a:ext cx="4953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00CC99"/>
              </a:buClr>
              <a:buSzPct val="45000"/>
            </a:pPr>
            <a:r>
              <a:rPr lang="en-US" sz="2000" b="1" dirty="0" smtClean="0">
                <a:solidFill>
                  <a:srgbClr val="FF0000"/>
                </a:solidFill>
                <a:latin typeface="Calibri" panose="020F0502020204030204"/>
              </a:rPr>
              <a:t>EU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/>
              </a:rPr>
              <a:t>FET Open project - Pathos</a:t>
            </a:r>
          </a:p>
        </p:txBody>
      </p:sp>
      <p:sp>
        <p:nvSpPr>
          <p:cNvPr id="5" name="Rettangolo 4"/>
          <p:cNvSpPr/>
          <p:nvPr/>
        </p:nvSpPr>
        <p:spPr>
          <a:xfrm>
            <a:off x="3894954" y="3964414"/>
            <a:ext cx="2517036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000000"/>
                </a:solidFill>
                <a:latin typeface="Times New Roman" panose="02020603050405020304" pitchFamily="18" charset="0"/>
              </a:rPr>
              <a:t>Quantum </a:t>
            </a:r>
            <a:r>
              <a:rPr lang="it-IT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Hiking</a:t>
            </a:r>
            <a:r>
              <a:rPr lang="it-IT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2022</a:t>
            </a:r>
            <a:endParaRPr lang="it-IT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1750403" y="106480"/>
            <a:ext cx="7735765" cy="438150"/>
          </a:xfrm>
          <a:prstGeom prst="rect">
            <a:avLst/>
          </a:prstGeom>
          <a:solidFill>
            <a:srgbClr val="6C7C9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62" dirty="0"/>
          </a:p>
        </p:txBody>
      </p:sp>
      <p:pic>
        <p:nvPicPr>
          <p:cNvPr id="14340" name="Picture 33" descr="http://www.inrim.it/local/LogoTemplate/logo/INRIM_logo_72d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67" y="65448"/>
            <a:ext cx="1314450" cy="67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olo 3"/>
          <p:cNvSpPr txBox="1">
            <a:spLocks/>
          </p:cNvSpPr>
          <p:nvPr/>
        </p:nvSpPr>
        <p:spPr>
          <a:xfrm>
            <a:off x="1772384" y="106479"/>
            <a:ext cx="7716715" cy="404446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sz="1846" b="1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44" name="Rettangolo 59"/>
          <p:cNvSpPr>
            <a:spLocks noChangeArrowheads="1"/>
          </p:cNvSpPr>
          <p:nvPr/>
        </p:nvSpPr>
        <p:spPr bwMode="auto">
          <a:xfrm>
            <a:off x="1782642" y="65450"/>
            <a:ext cx="3987311" cy="36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en-US" sz="1754" b="1" dirty="0">
                <a:solidFill>
                  <a:srgbClr val="FF0000"/>
                </a:solidFill>
                <a:latin typeface="Arial" pitchFamily="34" charset="0"/>
              </a:rPr>
              <a:t>INRIM QUANTUM OPTICS GROUP</a:t>
            </a:r>
            <a:endParaRPr lang="en-US" altLang="en-US" sz="1754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5618286" y="370743"/>
            <a:ext cx="4917831" cy="29117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76614">
              <a:spcBef>
                <a:spcPts val="1362"/>
              </a:spcBef>
              <a:buClr>
                <a:srgbClr val="FF3300"/>
              </a:buClr>
              <a:buSzPct val="45000"/>
              <a:tabLst>
                <a:tab pos="0" algn="l"/>
                <a:tab pos="375148" algn="l"/>
                <a:tab pos="751762" algn="l"/>
                <a:tab pos="1126909" algn="l"/>
                <a:tab pos="1503522" algn="l"/>
                <a:tab pos="1880136" algn="l"/>
                <a:tab pos="2255284" algn="l"/>
                <a:tab pos="2631897" algn="l"/>
                <a:tab pos="3008510" algn="l"/>
                <a:tab pos="3383658" algn="l"/>
                <a:tab pos="3760271" algn="l"/>
                <a:tab pos="4136885" algn="l"/>
                <a:tab pos="4513497" algn="l"/>
                <a:tab pos="4888645" algn="l"/>
                <a:tab pos="5265259" algn="l"/>
                <a:tab pos="5641872" algn="l"/>
                <a:tab pos="6017020" algn="l"/>
                <a:tab pos="6393633" algn="l"/>
                <a:tab pos="6770246" algn="l"/>
                <a:tab pos="7146860" algn="l"/>
                <a:tab pos="7522008" algn="l"/>
              </a:tabLst>
              <a:defRPr/>
            </a:pPr>
            <a:r>
              <a:rPr lang="en-GB" sz="1292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“Carlo Novero lab”</a:t>
            </a:r>
            <a:endParaRPr lang="en-GB" sz="1846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4347" name="Rettangolo 20"/>
          <p:cNvSpPr>
            <a:spLocks noChangeArrowheads="1"/>
          </p:cNvSpPr>
          <p:nvPr/>
        </p:nvSpPr>
        <p:spPr bwMode="auto">
          <a:xfrm>
            <a:off x="573873" y="4307165"/>
            <a:ext cx="8972550" cy="283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07988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535988" algn="l"/>
              </a:tabLst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defTabSz="407988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535988" algn="l"/>
              </a:tabLst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defTabSz="407988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535988" algn="l"/>
              </a:tabLst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defTabSz="407988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535988" algn="l"/>
              </a:tabLst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defTabSz="407988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535988" algn="l"/>
              </a:tabLst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535988" algn="l"/>
              </a:tabLst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535988" algn="l"/>
              </a:tabLst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535988" algn="l"/>
              </a:tabLst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535988" algn="l"/>
              </a:tabLst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>
                <a:srgbClr val="00CC99"/>
              </a:buClr>
              <a:buSzPct val="45000"/>
              <a:buFontTx/>
              <a:buNone/>
            </a:pPr>
            <a:r>
              <a:rPr lang="en-GB" altLang="en-US" sz="1477" i="1" dirty="0" smtClean="0">
                <a:solidFill>
                  <a:srgbClr val="9900CC"/>
                </a:solidFill>
              </a:rPr>
              <a:t>Permanent </a:t>
            </a:r>
            <a:r>
              <a:rPr lang="en-GB" altLang="en-US" sz="1477" i="1" dirty="0">
                <a:solidFill>
                  <a:srgbClr val="9900CC"/>
                </a:solidFill>
              </a:rPr>
              <a:t>staff</a:t>
            </a:r>
            <a:r>
              <a:rPr lang="en-GB" altLang="en-US" sz="1477" dirty="0">
                <a:solidFill>
                  <a:srgbClr val="9900CC"/>
                </a:solidFill>
              </a:rPr>
              <a:t>:  </a:t>
            </a:r>
            <a:r>
              <a:rPr lang="en-GB" altLang="en-US" sz="1477" b="1" dirty="0">
                <a:solidFill>
                  <a:srgbClr val="9900CC"/>
                </a:solidFill>
              </a:rPr>
              <a:t>M.G.</a:t>
            </a:r>
            <a:r>
              <a:rPr lang="en-GB" altLang="en-US" sz="1477" dirty="0">
                <a:solidFill>
                  <a:srgbClr val="9900CC"/>
                </a:solidFill>
              </a:rPr>
              <a:t>, </a:t>
            </a:r>
            <a:r>
              <a:rPr lang="en-GB" altLang="en-US" sz="1477" b="1" dirty="0">
                <a:solidFill>
                  <a:srgbClr val="9900CC"/>
                </a:solidFill>
              </a:rPr>
              <a:t>A. </a:t>
            </a:r>
            <a:r>
              <a:rPr lang="en-GB" altLang="en-US" sz="1477" b="1" dirty="0" smtClean="0">
                <a:solidFill>
                  <a:srgbClr val="9900CC"/>
                </a:solidFill>
              </a:rPr>
              <a:t>Avella,</a:t>
            </a:r>
            <a:r>
              <a:rPr lang="en-GB" altLang="en-US" sz="1477" dirty="0" smtClean="0">
                <a:solidFill>
                  <a:srgbClr val="9900CC"/>
                </a:solidFill>
              </a:rPr>
              <a:t> </a:t>
            </a:r>
            <a:r>
              <a:rPr lang="en-GB" altLang="en-US" sz="1477" b="1" dirty="0" err="1" smtClean="0">
                <a:solidFill>
                  <a:srgbClr val="9900CC"/>
                </a:solidFill>
              </a:rPr>
              <a:t>E.Bernardi</a:t>
            </a:r>
            <a:r>
              <a:rPr lang="en-GB" altLang="en-US" sz="1477" dirty="0" smtClean="0">
                <a:solidFill>
                  <a:srgbClr val="9900CC"/>
                </a:solidFill>
              </a:rPr>
              <a:t>,</a:t>
            </a:r>
            <a:r>
              <a:rPr lang="en-GB" altLang="en-US" sz="1477" b="1" dirty="0" smtClean="0">
                <a:solidFill>
                  <a:srgbClr val="9900CC"/>
                </a:solidFill>
              </a:rPr>
              <a:t> </a:t>
            </a:r>
            <a:r>
              <a:rPr lang="en-GB" altLang="en-US" sz="1477" b="1" dirty="0">
                <a:solidFill>
                  <a:srgbClr val="9900CC"/>
                </a:solidFill>
              </a:rPr>
              <a:t>I. Degiovanni</a:t>
            </a:r>
            <a:r>
              <a:rPr lang="en-GB" altLang="en-US" sz="1477" dirty="0">
                <a:solidFill>
                  <a:srgbClr val="9900CC"/>
                </a:solidFill>
              </a:rPr>
              <a:t>, </a:t>
            </a:r>
            <a:r>
              <a:rPr lang="en-GB" altLang="en-US" sz="1477" b="1" dirty="0">
                <a:solidFill>
                  <a:srgbClr val="9900CC"/>
                </a:solidFill>
              </a:rPr>
              <a:t>M.Gramegna</a:t>
            </a:r>
            <a:r>
              <a:rPr lang="en-GB" altLang="en-US" sz="1477" dirty="0">
                <a:solidFill>
                  <a:srgbClr val="9900CC"/>
                </a:solidFill>
              </a:rPr>
              <a:t>, A.Meda, , E. Moreva</a:t>
            </a:r>
            <a:r>
              <a:rPr lang="en-GB" altLang="en-US" sz="1477" b="1" dirty="0">
                <a:solidFill>
                  <a:srgbClr val="9900CC"/>
                </a:solidFill>
              </a:rPr>
              <a:t>, </a:t>
            </a:r>
            <a:r>
              <a:rPr lang="en-GB" altLang="en-US" sz="1477" b="1" dirty="0" smtClean="0">
                <a:solidFill>
                  <a:srgbClr val="9900CC"/>
                </a:solidFill>
              </a:rPr>
              <a:t>F</a:t>
            </a:r>
            <a:r>
              <a:rPr lang="en-GB" altLang="en-US" sz="1477" b="1" dirty="0">
                <a:solidFill>
                  <a:srgbClr val="9900CC"/>
                </a:solidFill>
              </a:rPr>
              <a:t>. Piacentini</a:t>
            </a:r>
            <a:r>
              <a:rPr lang="en-GB" altLang="en-US" sz="1477" dirty="0">
                <a:solidFill>
                  <a:srgbClr val="9900CC"/>
                </a:solidFill>
              </a:rPr>
              <a:t>, </a:t>
            </a:r>
            <a:r>
              <a:rPr lang="en-GB" altLang="en-US" sz="1477" dirty="0" smtClean="0">
                <a:solidFill>
                  <a:srgbClr val="9900CC"/>
                </a:solidFill>
              </a:rPr>
              <a:t>I.Ruo Berchera, F.Saccomandi, P</a:t>
            </a:r>
            <a:r>
              <a:rPr lang="en-GB" altLang="en-US" sz="1477" dirty="0">
                <a:solidFill>
                  <a:srgbClr val="9900CC"/>
                </a:solidFill>
              </a:rPr>
              <a:t>. Traina</a:t>
            </a:r>
          </a:p>
          <a:p>
            <a:pPr>
              <a:spcBef>
                <a:spcPct val="0"/>
              </a:spcBef>
              <a:buClr>
                <a:srgbClr val="00CC99"/>
              </a:buClr>
              <a:buSzPct val="45000"/>
              <a:buFontTx/>
              <a:buNone/>
            </a:pPr>
            <a:r>
              <a:rPr lang="en-GB" altLang="en-US" sz="1477" i="1" dirty="0">
                <a:solidFill>
                  <a:srgbClr val="9900CC"/>
                </a:solidFill>
              </a:rPr>
              <a:t>Non-permanent staff</a:t>
            </a:r>
            <a:r>
              <a:rPr lang="en-GB" altLang="en-US" sz="1477" dirty="0">
                <a:solidFill>
                  <a:srgbClr val="9900CC"/>
                </a:solidFill>
              </a:rPr>
              <a:t>: </a:t>
            </a:r>
            <a:r>
              <a:rPr lang="en-GB" altLang="en-US" sz="1477" dirty="0" smtClean="0">
                <a:solidFill>
                  <a:srgbClr val="9900CC"/>
                </a:solidFill>
              </a:rPr>
              <a:t>P.Boucher,  </a:t>
            </a:r>
            <a:r>
              <a:rPr lang="en-GB" altLang="en-US" sz="1477" b="1" dirty="0" err="1" smtClean="0">
                <a:solidFill>
                  <a:srgbClr val="9900CC"/>
                </a:solidFill>
              </a:rPr>
              <a:t>L.Knoll</a:t>
            </a:r>
            <a:r>
              <a:rPr lang="en-GB" altLang="en-US" sz="1477" dirty="0" smtClean="0">
                <a:solidFill>
                  <a:srgbClr val="9900CC"/>
                </a:solidFill>
              </a:rPr>
              <a:t>*,</a:t>
            </a:r>
            <a:r>
              <a:rPr lang="en-GB" altLang="en-US" sz="1477" dirty="0" err="1" smtClean="0">
                <a:solidFill>
                  <a:srgbClr val="9900CC"/>
                </a:solidFill>
              </a:rPr>
              <a:t>C.Napoli</a:t>
            </a:r>
            <a:r>
              <a:rPr lang="en-GB" altLang="en-US" sz="1477" dirty="0">
                <a:solidFill>
                  <a:srgbClr val="9900CC"/>
                </a:solidFill>
              </a:rPr>
              <a:t>, </a:t>
            </a:r>
            <a:r>
              <a:rPr lang="en-GB" altLang="en-US" sz="1477" b="1" dirty="0" smtClean="0">
                <a:solidFill>
                  <a:srgbClr val="9900CC"/>
                </a:solidFill>
              </a:rPr>
              <a:t>E</a:t>
            </a:r>
            <a:r>
              <a:rPr lang="en-GB" altLang="en-US" sz="1477" b="1" dirty="0">
                <a:solidFill>
                  <a:srgbClr val="9900CC"/>
                </a:solidFill>
              </a:rPr>
              <a:t>. </a:t>
            </a:r>
            <a:r>
              <a:rPr lang="en-GB" altLang="en-US" sz="1477" b="1" dirty="0" smtClean="0">
                <a:solidFill>
                  <a:srgbClr val="9900CC"/>
                </a:solidFill>
              </a:rPr>
              <a:t>Rebufello</a:t>
            </a:r>
            <a:r>
              <a:rPr lang="en-GB" altLang="en-US" sz="1477" dirty="0" smtClean="0">
                <a:solidFill>
                  <a:srgbClr val="9900CC"/>
                </a:solidFill>
              </a:rPr>
              <a:t>, S</a:t>
            </a:r>
            <a:r>
              <a:rPr lang="en-GB" altLang="en-US" sz="1477" dirty="0">
                <a:solidFill>
                  <a:srgbClr val="9900CC"/>
                </a:solidFill>
              </a:rPr>
              <a:t>. </a:t>
            </a:r>
            <a:r>
              <a:rPr lang="en-GB" altLang="en-US" sz="1477" dirty="0" smtClean="0">
                <a:solidFill>
                  <a:srgbClr val="9900CC"/>
                </a:solidFill>
              </a:rPr>
              <a:t>Virzì</a:t>
            </a:r>
            <a:endParaRPr lang="en-GB" altLang="en-US" sz="1477" dirty="0">
              <a:solidFill>
                <a:srgbClr val="9900CC"/>
              </a:solidFill>
            </a:endParaRPr>
          </a:p>
          <a:p>
            <a:pPr>
              <a:spcBef>
                <a:spcPct val="0"/>
              </a:spcBef>
              <a:buClr>
                <a:srgbClr val="00CC99"/>
              </a:buClr>
              <a:buSzPct val="45000"/>
              <a:buFontTx/>
              <a:buNone/>
            </a:pPr>
            <a:r>
              <a:rPr lang="en-GB" altLang="en-US" sz="1477" i="1" dirty="0">
                <a:solidFill>
                  <a:srgbClr val="9900CC"/>
                </a:solidFill>
              </a:rPr>
              <a:t>PhD students</a:t>
            </a:r>
            <a:r>
              <a:rPr lang="en-GB" altLang="en-US" sz="1477" dirty="0" smtClean="0">
                <a:solidFill>
                  <a:srgbClr val="9900CC"/>
                </a:solidFill>
              </a:rPr>
              <a:t>: M.Flaks, G.Ortolano, A.Paniate, G.Petrini</a:t>
            </a:r>
            <a:r>
              <a:rPr lang="en-GB" altLang="en-US" sz="1477" b="1" dirty="0" smtClean="0">
                <a:solidFill>
                  <a:srgbClr val="9900CC"/>
                </a:solidFill>
              </a:rPr>
              <a:t>, </a:t>
            </a:r>
            <a:r>
              <a:rPr lang="en-GB" altLang="en-US" sz="1477" dirty="0">
                <a:solidFill>
                  <a:srgbClr val="9900CC"/>
                </a:solidFill>
              </a:rPr>
              <a:t>F.Picariello, </a:t>
            </a:r>
            <a:r>
              <a:rPr lang="en-GB" altLang="en-US" sz="1477" dirty="0" err="1" smtClean="0">
                <a:solidFill>
                  <a:srgbClr val="9900CC"/>
                </a:solidFill>
              </a:rPr>
              <a:t>Priyasheel</a:t>
            </a:r>
            <a:r>
              <a:rPr lang="en-GB" altLang="en-US" sz="1477" dirty="0" smtClean="0">
                <a:solidFill>
                  <a:srgbClr val="9900CC"/>
                </a:solidFill>
              </a:rPr>
              <a:t>, </a:t>
            </a:r>
            <a:r>
              <a:rPr lang="en-GB" altLang="en-US" sz="1477" dirty="0" err="1" smtClean="0">
                <a:solidFill>
                  <a:srgbClr val="9900CC"/>
                </a:solidFill>
              </a:rPr>
              <a:t>C.Stella</a:t>
            </a:r>
            <a:endParaRPr lang="en-GB" altLang="en-US" sz="1477" b="1" dirty="0">
              <a:solidFill>
                <a:srgbClr val="9900CC"/>
              </a:solidFill>
            </a:endParaRPr>
          </a:p>
          <a:p>
            <a:pPr>
              <a:spcBef>
                <a:spcPct val="0"/>
              </a:spcBef>
              <a:buClr>
                <a:srgbClr val="00CC99"/>
              </a:buClr>
              <a:buSzPct val="45000"/>
              <a:buFontTx/>
              <a:buNone/>
            </a:pPr>
            <a:endParaRPr lang="en-GB" altLang="en-US" sz="1477" dirty="0">
              <a:solidFill>
                <a:srgbClr val="9900CC"/>
              </a:solidFill>
            </a:endParaRPr>
          </a:p>
          <a:p>
            <a:pPr>
              <a:spcBef>
                <a:spcPct val="0"/>
              </a:spcBef>
              <a:buClr>
                <a:srgbClr val="00CC99"/>
              </a:buClr>
              <a:buSzPct val="45000"/>
              <a:buFontTx/>
              <a:buNone/>
            </a:pPr>
            <a:endParaRPr lang="en-GB" altLang="en-US" sz="1477" dirty="0">
              <a:solidFill>
                <a:srgbClr val="9900CC"/>
              </a:solidFill>
            </a:endParaRPr>
          </a:p>
          <a:p>
            <a:pPr>
              <a:spcBef>
                <a:spcPct val="0"/>
              </a:spcBef>
              <a:buClr>
                <a:srgbClr val="00CC99"/>
              </a:buClr>
              <a:buSzPct val="45000"/>
              <a:buFontTx/>
              <a:buNone/>
            </a:pPr>
            <a:r>
              <a:rPr lang="en-GB" altLang="en-US" sz="1477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EU </a:t>
            </a:r>
            <a:r>
              <a:rPr lang="en-GB" altLang="en-US" sz="1477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EMPIR project </a:t>
            </a:r>
            <a:r>
              <a:rPr lang="en-GB" altLang="en-US" sz="1477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Polight   </a:t>
            </a:r>
          </a:p>
          <a:p>
            <a:pPr>
              <a:spcBef>
                <a:spcPct val="0"/>
              </a:spcBef>
              <a:buClr>
                <a:srgbClr val="00CC99"/>
              </a:buClr>
              <a:buSzPct val="45000"/>
              <a:buFontTx/>
              <a:buNone/>
            </a:pPr>
            <a:endParaRPr lang="en-GB" altLang="en-US" sz="1477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0"/>
              </a:spcBef>
              <a:buClr>
                <a:srgbClr val="00CC99"/>
              </a:buClr>
              <a:buSzPct val="45000"/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alibri" panose="020F0502020204030204"/>
              </a:rPr>
              <a:t>EU FET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/>
              </a:rPr>
              <a:t>Open project - Pathos</a:t>
            </a:r>
          </a:p>
          <a:p>
            <a:pPr>
              <a:spcBef>
                <a:spcPct val="0"/>
              </a:spcBef>
              <a:buClr>
                <a:srgbClr val="00CC99"/>
              </a:buClr>
              <a:buSzPct val="45000"/>
              <a:buFontTx/>
              <a:buNone/>
            </a:pPr>
            <a:endParaRPr lang="en-GB" altLang="en-US" sz="1477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0"/>
              </a:spcBef>
              <a:buClr>
                <a:srgbClr val="00CC99"/>
              </a:buClr>
              <a:buSzPct val="45000"/>
              <a:buFontTx/>
              <a:buNone/>
            </a:pPr>
            <a:endParaRPr lang="en-GB" altLang="en-US" sz="1477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0"/>
              </a:spcBef>
              <a:buClr>
                <a:srgbClr val="00CC99"/>
              </a:buClr>
              <a:buSzPct val="45000"/>
              <a:buFontTx/>
              <a:buNone/>
            </a:pPr>
            <a:endParaRPr lang="en-GB" altLang="en-US" sz="1477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Picture 10" descr="http://ts4.mm.bing.net/th?id=H.4781356049958263&amp;pid=1.7&amp;w=228&amp;h=149&amp;c=7&amp;rs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832" y="5805264"/>
            <a:ext cx="901535" cy="543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Segnaposto contenuto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6" y="560336"/>
            <a:ext cx="5629550" cy="3749369"/>
          </a:xfrm>
          <a:prstGeom prst="rect">
            <a:avLst/>
          </a:prstGeom>
        </p:spPr>
      </p:pic>
      <p:pic>
        <p:nvPicPr>
          <p:cNvPr id="10" name="Picture 4" descr="profile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034" y="5590635"/>
            <a:ext cx="872022" cy="96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www.wolfson.ox.ac.uk/sites/default/files/styles/person_image/public/ChiaraMarletto.jpg?itok=RK-_R36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596105"/>
            <a:ext cx="838401" cy="7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/>
          <p:cNvSpPr txBox="1"/>
          <p:nvPr/>
        </p:nvSpPr>
        <p:spPr>
          <a:xfrm>
            <a:off x="7617296" y="5726625"/>
            <a:ext cx="2675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FF0000"/>
                </a:solidFill>
              </a:rPr>
              <a:t>V. </a:t>
            </a:r>
            <a:r>
              <a:rPr lang="it-IT" sz="1600" b="1" dirty="0" err="1" smtClean="0">
                <a:solidFill>
                  <a:srgbClr val="FF0000"/>
                </a:solidFill>
              </a:rPr>
              <a:t>Vedral</a:t>
            </a:r>
            <a:endParaRPr lang="it-IT" sz="1600" b="1" dirty="0" smtClean="0">
              <a:solidFill>
                <a:srgbClr val="FF0000"/>
              </a:solidFill>
            </a:endParaRPr>
          </a:p>
          <a:p>
            <a:r>
              <a:rPr lang="it-IT" sz="1600" b="1" dirty="0" smtClean="0">
                <a:solidFill>
                  <a:srgbClr val="FF0000"/>
                </a:solidFill>
              </a:rPr>
              <a:t>C. </a:t>
            </a:r>
            <a:r>
              <a:rPr lang="it-IT" sz="1600" b="1" dirty="0" err="1" smtClean="0">
                <a:solidFill>
                  <a:srgbClr val="FF0000"/>
                </a:solidFill>
              </a:rPr>
              <a:t>Marletto</a:t>
            </a:r>
            <a:endParaRPr lang="it-IT" sz="1600" b="1" dirty="0" smtClean="0">
              <a:solidFill>
                <a:srgbClr val="FF0000"/>
              </a:solidFill>
            </a:endParaRPr>
          </a:p>
          <a:p>
            <a:r>
              <a:rPr lang="it-IT" sz="1600" dirty="0" smtClean="0">
                <a:solidFill>
                  <a:srgbClr val="FF0000"/>
                </a:solidFill>
              </a:rPr>
              <a:t>Oxford </a:t>
            </a:r>
            <a:r>
              <a:rPr lang="it-IT" sz="1600" dirty="0" err="1">
                <a:solidFill>
                  <a:srgbClr val="FF0000"/>
                </a:solidFill>
              </a:rPr>
              <a:t>U</a:t>
            </a:r>
            <a:r>
              <a:rPr lang="it-IT" sz="1600" dirty="0" err="1" smtClean="0">
                <a:solidFill>
                  <a:srgbClr val="FF0000"/>
                </a:solidFill>
              </a:rPr>
              <a:t>niv</a:t>
            </a:r>
            <a:r>
              <a:rPr lang="it-IT" sz="1600" dirty="0" smtClean="0">
                <a:solidFill>
                  <a:srgbClr val="FF0000"/>
                </a:solidFill>
              </a:rPr>
              <a:t>. , NSU</a:t>
            </a:r>
            <a:endParaRPr lang="it-IT" sz="1600" dirty="0">
              <a:solidFill>
                <a:srgbClr val="FF0000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418367" y="1988840"/>
            <a:ext cx="1800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CC99"/>
              </a:buClr>
              <a:buSzPct val="45000"/>
            </a:pPr>
            <a:r>
              <a:rPr lang="en-GB" altLang="en-US" sz="2000" dirty="0">
                <a:solidFill>
                  <a:schemeClr val="accent1"/>
                </a:solidFill>
              </a:rPr>
              <a:t>10 quantum optics labs</a:t>
            </a:r>
          </a:p>
        </p:txBody>
      </p:sp>
    </p:spTree>
    <p:extLst>
      <p:ext uri="{BB962C8B-B14F-4D97-AF65-F5344CB8AC3E}">
        <p14:creationId xmlns:p14="http://schemas.microsoft.com/office/powerpoint/2010/main" val="296668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04528" y="260648"/>
            <a:ext cx="777686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The </a:t>
            </a:r>
            <a:r>
              <a:rPr lang="it-IT" b="1" dirty="0" err="1"/>
              <a:t>emergence</a:t>
            </a:r>
            <a:r>
              <a:rPr lang="it-IT" b="1" dirty="0"/>
              <a:t> of </a:t>
            </a:r>
            <a:r>
              <a:rPr lang="it-IT" b="1" dirty="0" err="1"/>
              <a:t>irreversibility</a:t>
            </a:r>
            <a:r>
              <a:rPr lang="it-IT" b="1" dirty="0"/>
              <a:t> from time-</a:t>
            </a:r>
            <a:r>
              <a:rPr lang="it-IT" b="1" dirty="0" err="1"/>
              <a:t>symmetric</a:t>
            </a:r>
            <a:r>
              <a:rPr lang="it-IT" b="1" dirty="0"/>
              <a:t> </a:t>
            </a:r>
            <a:r>
              <a:rPr lang="it-IT" b="1" dirty="0" err="1"/>
              <a:t>physical</a:t>
            </a:r>
            <a:r>
              <a:rPr lang="it-IT" b="1" dirty="0"/>
              <a:t> </a:t>
            </a:r>
            <a:r>
              <a:rPr lang="it-IT" b="1" dirty="0" err="1"/>
              <a:t>laws</a:t>
            </a:r>
            <a:r>
              <a:rPr lang="it-IT" b="1" dirty="0"/>
              <a:t> </a:t>
            </a:r>
            <a:r>
              <a:rPr lang="it-IT" b="1" dirty="0" err="1"/>
              <a:t>is</a:t>
            </a:r>
            <a:r>
              <a:rPr lang="it-IT" b="1" dirty="0"/>
              <a:t> a </a:t>
            </a:r>
            <a:r>
              <a:rPr lang="it-IT" b="1" dirty="0" err="1"/>
              <a:t>central</a:t>
            </a:r>
            <a:r>
              <a:rPr lang="it-IT" b="1" dirty="0"/>
              <a:t> </a:t>
            </a:r>
            <a:r>
              <a:rPr lang="it-IT" b="1" dirty="0" err="1"/>
              <a:t>problem</a:t>
            </a:r>
            <a:r>
              <a:rPr lang="it-IT" b="1" dirty="0"/>
              <a:t> in </a:t>
            </a:r>
            <a:r>
              <a:rPr lang="it-IT" b="1" dirty="0" err="1"/>
              <a:t>contemporary</a:t>
            </a:r>
            <a:r>
              <a:rPr lang="it-IT" b="1" dirty="0"/>
              <a:t> </a:t>
            </a:r>
            <a:r>
              <a:rPr lang="it-IT" b="1" dirty="0" err="1"/>
              <a:t>physics</a:t>
            </a:r>
            <a:r>
              <a:rPr lang="it-IT" b="1" dirty="0" smtClean="0"/>
              <a:t>.</a:t>
            </a:r>
          </a:p>
          <a:p>
            <a:endParaRPr lang="it-IT" dirty="0"/>
          </a:p>
          <a:p>
            <a:r>
              <a:rPr lang="it-IT" dirty="0" err="1" smtClean="0"/>
              <a:t>Several</a:t>
            </a:r>
            <a:r>
              <a:rPr lang="it-IT" dirty="0" smtClean="0"/>
              <a:t> </a:t>
            </a:r>
            <a:r>
              <a:rPr lang="it-IT" dirty="0" err="1" smtClean="0"/>
              <a:t>approaches</a:t>
            </a:r>
            <a:r>
              <a:rPr lang="it-IT" dirty="0" smtClean="0"/>
              <a:t> </a:t>
            </a:r>
            <a:r>
              <a:rPr lang="it-IT" dirty="0"/>
              <a:t>to </a:t>
            </a:r>
            <a:r>
              <a:rPr lang="it-IT" dirty="0" err="1"/>
              <a:t>irreversibility</a:t>
            </a:r>
            <a:r>
              <a:rPr lang="it-IT" dirty="0"/>
              <a:t> in </a:t>
            </a:r>
            <a:r>
              <a:rPr lang="it-IT" dirty="0" err="1"/>
              <a:t>physics</a:t>
            </a:r>
            <a:r>
              <a:rPr lang="it-IT" dirty="0"/>
              <a:t>: </a:t>
            </a:r>
            <a:endParaRPr lang="it-IT" dirty="0" smtClean="0"/>
          </a:p>
          <a:p>
            <a:endParaRPr lang="it-I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1"/>
                </a:solidFill>
              </a:rPr>
              <a:t>S</a:t>
            </a:r>
            <a:r>
              <a:rPr lang="it-IT" dirty="0" smtClean="0">
                <a:solidFill>
                  <a:schemeClr val="accent1"/>
                </a:solidFill>
              </a:rPr>
              <a:t>tatistical </a:t>
            </a:r>
            <a:r>
              <a:rPr lang="it-IT" dirty="0" err="1">
                <a:solidFill>
                  <a:schemeClr val="accent1"/>
                </a:solidFill>
              </a:rPr>
              <a:t>mechanics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r>
              <a:rPr lang="it-IT" dirty="0" err="1">
                <a:solidFill>
                  <a:schemeClr val="accent1"/>
                </a:solidFill>
              </a:rPr>
              <a:t>methods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endParaRPr lang="it-IT" dirty="0" smtClean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1"/>
                </a:solidFill>
              </a:rPr>
              <a:t>I</a:t>
            </a:r>
            <a:r>
              <a:rPr lang="it-IT" dirty="0" smtClean="0">
                <a:solidFill>
                  <a:schemeClr val="accent1"/>
                </a:solidFill>
              </a:rPr>
              <a:t>nformation-</a:t>
            </a:r>
            <a:r>
              <a:rPr lang="it-IT" dirty="0" err="1" smtClean="0">
                <a:solidFill>
                  <a:schemeClr val="accent1"/>
                </a:solidFill>
              </a:rPr>
              <a:t>theoretic</a:t>
            </a:r>
            <a:r>
              <a:rPr lang="it-IT" dirty="0" smtClean="0">
                <a:solidFill>
                  <a:schemeClr val="accent1"/>
                </a:solidFill>
              </a:rPr>
              <a:t> </a:t>
            </a:r>
            <a:r>
              <a:rPr lang="it-IT" dirty="0" err="1">
                <a:solidFill>
                  <a:schemeClr val="accent1"/>
                </a:solidFill>
              </a:rPr>
              <a:t>descriptions</a:t>
            </a:r>
            <a:r>
              <a:rPr lang="it-IT" dirty="0">
                <a:solidFill>
                  <a:schemeClr val="accent1"/>
                </a:solidFill>
              </a:rPr>
              <a:t> of </a:t>
            </a:r>
            <a:r>
              <a:rPr lang="it-IT" dirty="0" err="1">
                <a:solidFill>
                  <a:schemeClr val="accent1"/>
                </a:solidFill>
              </a:rPr>
              <a:t>logically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r>
              <a:rPr lang="it-IT" dirty="0" err="1">
                <a:solidFill>
                  <a:schemeClr val="accent1"/>
                </a:solidFill>
              </a:rPr>
              <a:t>irreversible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r>
              <a:rPr lang="it-IT" dirty="0" err="1" smtClean="0">
                <a:solidFill>
                  <a:schemeClr val="accent1"/>
                </a:solidFill>
              </a:rPr>
              <a:t>tasks</a:t>
            </a:r>
            <a:endParaRPr lang="it-IT" dirty="0" smtClean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err="1" smtClean="0">
                <a:solidFill>
                  <a:schemeClr val="accent1"/>
                </a:solidFill>
              </a:rPr>
              <a:t>Classical</a:t>
            </a:r>
            <a:r>
              <a:rPr lang="it-IT" dirty="0" smtClean="0">
                <a:solidFill>
                  <a:schemeClr val="accent1"/>
                </a:solidFill>
              </a:rPr>
              <a:t> </a:t>
            </a:r>
            <a:r>
              <a:rPr lang="it-IT" dirty="0">
                <a:solidFill>
                  <a:schemeClr val="accent1"/>
                </a:solidFill>
              </a:rPr>
              <a:t>and quantum </a:t>
            </a:r>
            <a:r>
              <a:rPr lang="it-IT" dirty="0" err="1">
                <a:solidFill>
                  <a:schemeClr val="accent1"/>
                </a:solidFill>
              </a:rPr>
              <a:t>thermodynamics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r>
              <a:rPr lang="it-IT" dirty="0" err="1">
                <a:solidFill>
                  <a:schemeClr val="accent1"/>
                </a:solidFill>
              </a:rPr>
              <a:t>second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r>
              <a:rPr lang="it-IT" dirty="0" err="1">
                <a:solidFill>
                  <a:schemeClr val="accent1"/>
                </a:solidFill>
              </a:rPr>
              <a:t>laws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endParaRPr lang="it-IT" dirty="0" smtClean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>
              <a:solidFill>
                <a:schemeClr val="accent1"/>
              </a:solidFill>
            </a:endParaRPr>
          </a:p>
          <a:p>
            <a:endParaRPr lang="it-IT" dirty="0" smtClean="0"/>
          </a:p>
          <a:p>
            <a:r>
              <a:rPr lang="it-IT" dirty="0" smtClean="0"/>
              <a:t>In </a:t>
            </a:r>
            <a:r>
              <a:rPr lang="it-IT" dirty="0" err="1"/>
              <a:t>all</a:t>
            </a:r>
            <a:r>
              <a:rPr lang="it-IT" dirty="0"/>
              <a:t> </a:t>
            </a:r>
            <a:r>
              <a:rPr lang="it-IT" dirty="0" err="1"/>
              <a:t>such</a:t>
            </a:r>
            <a:r>
              <a:rPr lang="it-IT" dirty="0"/>
              <a:t> </a:t>
            </a:r>
            <a:r>
              <a:rPr lang="it-IT" dirty="0" err="1" smtClean="0"/>
              <a:t>cases</a:t>
            </a:r>
            <a:r>
              <a:rPr lang="it-IT" dirty="0" smtClean="0"/>
              <a:t> -&gt;</a:t>
            </a:r>
            <a:endParaRPr lang="it-IT" dirty="0"/>
          </a:p>
          <a:p>
            <a:endParaRPr lang="it-IT" dirty="0" smtClean="0"/>
          </a:p>
          <a:p>
            <a:r>
              <a:rPr lang="it-IT" dirty="0" err="1" smtClean="0"/>
              <a:t>tension</a:t>
            </a:r>
            <a:r>
              <a:rPr lang="it-IT" dirty="0" smtClean="0"/>
              <a:t> </a:t>
            </a:r>
            <a:r>
              <a:rPr lang="it-IT" dirty="0" err="1"/>
              <a:t>arises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the </a:t>
            </a:r>
            <a:r>
              <a:rPr lang="it-IT" dirty="0" err="1"/>
              <a:t>laws</a:t>
            </a:r>
            <a:r>
              <a:rPr lang="it-IT" dirty="0"/>
              <a:t> </a:t>
            </a:r>
            <a:r>
              <a:rPr lang="it-IT" dirty="0" err="1"/>
              <a:t>describing</a:t>
            </a:r>
            <a:r>
              <a:rPr lang="it-IT" dirty="0"/>
              <a:t> </a:t>
            </a:r>
            <a:r>
              <a:rPr lang="it-IT" dirty="0" err="1"/>
              <a:t>irreversible</a:t>
            </a:r>
            <a:r>
              <a:rPr lang="it-IT" dirty="0"/>
              <a:t> </a:t>
            </a:r>
            <a:r>
              <a:rPr lang="it-IT" dirty="0" err="1"/>
              <a:t>phenomena</a:t>
            </a:r>
            <a:r>
              <a:rPr lang="it-IT" dirty="0"/>
              <a:t>, and the time-</a:t>
            </a:r>
            <a:r>
              <a:rPr lang="it-IT" dirty="0" err="1"/>
              <a:t>reversal</a:t>
            </a:r>
            <a:r>
              <a:rPr lang="it-IT" dirty="0"/>
              <a:t> </a:t>
            </a:r>
            <a:r>
              <a:rPr lang="it-IT" dirty="0" err="1"/>
              <a:t>symmetry</a:t>
            </a:r>
            <a:r>
              <a:rPr lang="it-IT" dirty="0"/>
              <a:t> of </a:t>
            </a:r>
            <a:r>
              <a:rPr lang="it-IT" dirty="0" err="1"/>
              <a:t>microscopic</a:t>
            </a:r>
            <a:r>
              <a:rPr lang="it-IT" dirty="0"/>
              <a:t> </a:t>
            </a:r>
            <a:r>
              <a:rPr lang="it-IT" dirty="0" err="1"/>
              <a:t>dynamics</a:t>
            </a:r>
            <a:r>
              <a:rPr lang="it-IT" dirty="0"/>
              <a:t>.</a:t>
            </a:r>
          </a:p>
        </p:txBody>
      </p:sp>
      <p:sp>
        <p:nvSpPr>
          <p:cNvPr id="3" name="CasellaDiTesto 2"/>
          <p:cNvSpPr txBox="1"/>
          <p:nvPr/>
        </p:nvSpPr>
        <p:spPr>
          <a:xfrm flipH="1">
            <a:off x="724586" y="4605084"/>
            <a:ext cx="816319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Here we </a:t>
            </a:r>
            <a:r>
              <a:rPr lang="en-US" dirty="0"/>
              <a:t>express </a:t>
            </a:r>
            <a:r>
              <a:rPr lang="en-US" dirty="0" smtClean="0"/>
              <a:t>irreversibility, in the frame of </a:t>
            </a:r>
            <a:r>
              <a:rPr lang="en-US" b="1" dirty="0" smtClean="0">
                <a:solidFill>
                  <a:schemeClr val="accent1"/>
                </a:solidFill>
              </a:rPr>
              <a:t>constructor theory</a:t>
            </a:r>
            <a:r>
              <a:rPr lang="en-US" dirty="0" smtClean="0"/>
              <a:t>, </a:t>
            </a:r>
            <a:r>
              <a:rPr lang="en-US" dirty="0"/>
              <a:t>as </a:t>
            </a:r>
            <a:r>
              <a:rPr lang="en-US" b="1" dirty="0">
                <a:solidFill>
                  <a:schemeClr val="accent1"/>
                </a:solidFill>
              </a:rPr>
              <a:t>the requirement that a transformation </a:t>
            </a:r>
            <a:r>
              <a:rPr lang="en-US" b="1" dirty="0" smtClean="0">
                <a:solidFill>
                  <a:schemeClr val="accent1"/>
                </a:solidFill>
              </a:rPr>
              <a:t>is possible, while </a:t>
            </a:r>
            <a:r>
              <a:rPr lang="en-US" b="1" dirty="0">
                <a:solidFill>
                  <a:schemeClr val="accent1"/>
                </a:solidFill>
              </a:rPr>
              <a:t>its inverse is not</a:t>
            </a:r>
            <a:r>
              <a:rPr lang="en-US" dirty="0" smtClean="0"/>
              <a:t>.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64" y="5445224"/>
            <a:ext cx="5898345" cy="104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1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15" y="692696"/>
            <a:ext cx="2076605" cy="339808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88504" y="346122"/>
            <a:ext cx="4953000" cy="3847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 err="1"/>
              <a:t>Joule's</a:t>
            </a:r>
            <a:r>
              <a:rPr lang="it-IT" b="1" dirty="0"/>
              <a:t> </a:t>
            </a:r>
            <a:r>
              <a:rPr lang="it-IT" b="1" dirty="0" err="1" smtClean="0"/>
              <a:t>experiment</a:t>
            </a:r>
            <a:endParaRPr lang="it-IT" dirty="0" smtClean="0"/>
          </a:p>
        </p:txBody>
      </p:sp>
      <p:sp>
        <p:nvSpPr>
          <p:cNvPr id="5" name="Rettangolo 4"/>
          <p:cNvSpPr/>
          <p:nvPr/>
        </p:nvSpPr>
        <p:spPr>
          <a:xfrm>
            <a:off x="3368824" y="1556792"/>
            <a:ext cx="4953000" cy="9694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a volume of water can be </a:t>
            </a:r>
            <a:r>
              <a:rPr lang="it-IT" dirty="0" err="1"/>
              <a:t>heated</a:t>
            </a:r>
            <a:r>
              <a:rPr lang="it-IT" dirty="0"/>
              <a:t> up by </a:t>
            </a:r>
            <a:r>
              <a:rPr lang="it-IT" dirty="0" err="1"/>
              <a:t>mechanical</a:t>
            </a:r>
            <a:r>
              <a:rPr lang="it-IT" dirty="0"/>
              <a:t> </a:t>
            </a:r>
            <a:r>
              <a:rPr lang="it-IT" dirty="0" err="1"/>
              <a:t>means</a:t>
            </a:r>
            <a:r>
              <a:rPr lang="it-IT" dirty="0"/>
              <a:t> </a:t>
            </a:r>
            <a:r>
              <a:rPr lang="it-IT" dirty="0" err="1"/>
              <a:t>only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impossible</a:t>
            </a:r>
            <a:r>
              <a:rPr lang="it-IT" dirty="0"/>
              <a:t> to cool </a:t>
            </a:r>
            <a:r>
              <a:rPr lang="it-IT" dirty="0" err="1"/>
              <a:t>it</a:t>
            </a:r>
            <a:r>
              <a:rPr lang="it-IT" dirty="0"/>
              <a:t> down by the </a:t>
            </a:r>
            <a:r>
              <a:rPr lang="it-IT" dirty="0" err="1"/>
              <a:t>same</a:t>
            </a:r>
            <a:r>
              <a:rPr lang="it-IT" dirty="0"/>
              <a:t> </a:t>
            </a:r>
            <a:r>
              <a:rPr lang="it-IT" dirty="0" err="1"/>
              <a:t>means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136576" y="4437112"/>
            <a:ext cx="212808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 smtClean="0">
                <a:solidFill>
                  <a:srgbClr val="00B0F0"/>
                </a:solidFill>
              </a:rPr>
              <a:t>A </a:t>
            </a:r>
            <a:r>
              <a:rPr lang="it-IT" b="1" i="1" dirty="0" err="1" smtClean="0">
                <a:solidFill>
                  <a:srgbClr val="00B0F0"/>
                </a:solidFill>
              </a:rPr>
              <a:t>few</a:t>
            </a:r>
            <a:r>
              <a:rPr lang="it-IT" b="1" i="1" dirty="0" smtClean="0">
                <a:solidFill>
                  <a:srgbClr val="00B0F0"/>
                </a:solidFill>
              </a:rPr>
              <a:t> </a:t>
            </a:r>
            <a:r>
              <a:rPr lang="it-IT" b="1" i="1" dirty="0" err="1" smtClean="0">
                <a:solidFill>
                  <a:srgbClr val="00B0F0"/>
                </a:solidFill>
              </a:rPr>
              <a:t>definitions</a:t>
            </a:r>
            <a:endParaRPr lang="it-IT" b="1" i="1" dirty="0">
              <a:solidFill>
                <a:srgbClr val="00B0F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632520" y="5013176"/>
            <a:ext cx="734481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0B0F0"/>
                </a:solidFill>
              </a:rPr>
              <a:t>A task </a:t>
            </a:r>
            <a:r>
              <a:rPr lang="it-IT" b="1" dirty="0">
                <a:solidFill>
                  <a:srgbClr val="00B0F0"/>
                </a:solidFill>
              </a:rPr>
              <a:t>T</a:t>
            </a:r>
            <a:r>
              <a:rPr lang="it-IT" dirty="0">
                <a:solidFill>
                  <a:srgbClr val="00B0F0"/>
                </a:solidFill>
              </a:rPr>
              <a:t> </a:t>
            </a:r>
            <a:r>
              <a:rPr lang="it-IT" dirty="0" err="1">
                <a:solidFill>
                  <a:srgbClr val="00B0F0"/>
                </a:solidFill>
              </a:rPr>
              <a:t>is</a:t>
            </a:r>
            <a:r>
              <a:rPr lang="it-IT" dirty="0">
                <a:solidFill>
                  <a:srgbClr val="00B0F0"/>
                </a:solidFill>
              </a:rPr>
              <a:t> the </a:t>
            </a:r>
            <a:r>
              <a:rPr lang="it-IT" dirty="0" err="1">
                <a:solidFill>
                  <a:srgbClr val="00B0F0"/>
                </a:solidFill>
              </a:rPr>
              <a:t>specification</a:t>
            </a:r>
            <a:r>
              <a:rPr lang="it-IT" dirty="0">
                <a:solidFill>
                  <a:srgbClr val="00B0F0"/>
                </a:solidFill>
              </a:rPr>
              <a:t> of a </a:t>
            </a:r>
            <a:r>
              <a:rPr lang="it-IT" dirty="0" err="1">
                <a:solidFill>
                  <a:srgbClr val="00B0F0"/>
                </a:solidFill>
              </a:rPr>
              <a:t>physical</a:t>
            </a:r>
            <a:r>
              <a:rPr lang="it-IT" dirty="0">
                <a:solidFill>
                  <a:srgbClr val="00B0F0"/>
                </a:solidFill>
              </a:rPr>
              <a:t> </a:t>
            </a:r>
            <a:r>
              <a:rPr lang="it-IT" dirty="0" err="1">
                <a:solidFill>
                  <a:srgbClr val="00B0F0"/>
                </a:solidFill>
              </a:rPr>
              <a:t>transformation</a:t>
            </a:r>
            <a:r>
              <a:rPr lang="it-IT" dirty="0">
                <a:solidFill>
                  <a:srgbClr val="00B0F0"/>
                </a:solidFill>
              </a:rPr>
              <a:t> on </a:t>
            </a:r>
            <a:r>
              <a:rPr lang="it-IT" dirty="0" err="1" smtClean="0">
                <a:solidFill>
                  <a:srgbClr val="00B0F0"/>
                </a:solidFill>
              </a:rPr>
              <a:t>qubits</a:t>
            </a:r>
            <a:endParaRPr lang="it-IT" dirty="0" smtClean="0">
              <a:solidFill>
                <a:srgbClr val="00B0F0"/>
              </a:solidFill>
            </a:endParaRPr>
          </a:p>
          <a:p>
            <a:endParaRPr lang="it-IT" dirty="0">
              <a:solidFill>
                <a:srgbClr val="00B0F0"/>
              </a:solidFill>
            </a:endParaRPr>
          </a:p>
          <a:p>
            <a:endParaRPr lang="it-IT" dirty="0" smtClean="0">
              <a:solidFill>
                <a:srgbClr val="00B0F0"/>
              </a:solidFill>
            </a:endParaRPr>
          </a:p>
          <a:p>
            <a:r>
              <a:rPr lang="it-IT" dirty="0" err="1" smtClean="0">
                <a:solidFill>
                  <a:srgbClr val="00B0F0"/>
                </a:solidFill>
              </a:rPr>
              <a:t>Transposed</a:t>
            </a:r>
            <a:r>
              <a:rPr lang="it-IT" dirty="0" smtClean="0">
                <a:solidFill>
                  <a:srgbClr val="00B0F0"/>
                </a:solidFill>
              </a:rPr>
              <a:t> task  </a:t>
            </a:r>
            <a:endParaRPr lang="it-IT" dirty="0">
              <a:solidFill>
                <a:srgbClr val="00B0F0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312" y="4941168"/>
            <a:ext cx="1981350" cy="62208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760" y="5727683"/>
            <a:ext cx="1981350" cy="73872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728864" y="3320698"/>
            <a:ext cx="3600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Constructor</a:t>
            </a:r>
            <a:r>
              <a:rPr lang="it-IT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theory</a:t>
            </a:r>
            <a:r>
              <a:rPr lang="it-IT" dirty="0" smtClean="0"/>
              <a:t>, </a:t>
            </a:r>
          </a:p>
          <a:p>
            <a:r>
              <a:rPr lang="it-IT" sz="1200" dirty="0" smtClean="0"/>
              <a:t>[</a:t>
            </a:r>
            <a:r>
              <a:rPr lang="it-IT" sz="1200" dirty="0" err="1" smtClean="0"/>
              <a:t>C.Deutsch</a:t>
            </a:r>
            <a:r>
              <a:rPr lang="it-IT" sz="1200" dirty="0" smtClean="0"/>
              <a:t> and </a:t>
            </a:r>
            <a:r>
              <a:rPr lang="it-IT" sz="1200" dirty="0" err="1" smtClean="0"/>
              <a:t>C.Marletto</a:t>
            </a:r>
            <a:r>
              <a:rPr lang="it-IT" sz="1200" dirty="0" smtClean="0"/>
              <a:t>, </a:t>
            </a:r>
            <a:r>
              <a:rPr lang="it-IT" sz="1200" dirty="0" err="1" smtClean="0"/>
              <a:t>R.Soc.Pub</a:t>
            </a:r>
            <a:r>
              <a:rPr lang="it-IT" sz="1200" dirty="0" smtClean="0"/>
              <a:t>. </a:t>
            </a:r>
            <a:r>
              <a:rPr lang="it-IT" sz="1200" dirty="0" err="1" smtClean="0"/>
              <a:t>July</a:t>
            </a:r>
            <a:r>
              <a:rPr lang="it-IT" sz="1200" dirty="0" smtClean="0"/>
              <a:t> 2014]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292893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72480" y="188640"/>
            <a:ext cx="864096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</a:t>
            </a:r>
            <a:r>
              <a:rPr lang="it-IT" dirty="0" err="1"/>
              <a:t>label</a:t>
            </a:r>
            <a:r>
              <a:rPr lang="it-IT" dirty="0"/>
              <a:t> the </a:t>
            </a:r>
            <a:r>
              <a:rPr lang="it-IT" dirty="0" err="1">
                <a:solidFill>
                  <a:srgbClr val="00B0F0"/>
                </a:solidFill>
              </a:rPr>
              <a:t>substrate</a:t>
            </a:r>
            <a:r>
              <a:rPr lang="it-IT" dirty="0">
                <a:solidFill>
                  <a:srgbClr val="00B0F0"/>
                </a:solidFill>
              </a:rPr>
              <a:t> </a:t>
            </a:r>
            <a:r>
              <a:rPr lang="it-IT" dirty="0" err="1">
                <a:solidFill>
                  <a:srgbClr val="00B0F0"/>
                </a:solidFill>
              </a:rPr>
              <a:t>qubit</a:t>
            </a:r>
            <a:r>
              <a:rPr lang="it-IT" dirty="0">
                <a:solidFill>
                  <a:srgbClr val="00B0F0"/>
                </a:solidFill>
              </a:rPr>
              <a:t> </a:t>
            </a:r>
            <a:r>
              <a:rPr lang="it-IT" dirty="0"/>
              <a:t>on </a:t>
            </a:r>
            <a:r>
              <a:rPr lang="it-IT" dirty="0" err="1"/>
              <a:t>which</a:t>
            </a:r>
            <a:r>
              <a:rPr lang="it-IT" dirty="0"/>
              <a:t> T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defined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>
                <a:solidFill>
                  <a:srgbClr val="00B0F0"/>
                </a:solidFill>
              </a:rPr>
              <a:t>Q</a:t>
            </a:r>
            <a:r>
              <a:rPr lang="it-IT" dirty="0"/>
              <a:t>, and the </a:t>
            </a:r>
            <a:r>
              <a:rPr lang="it-IT" dirty="0" err="1">
                <a:solidFill>
                  <a:srgbClr val="00B0F0"/>
                </a:solidFill>
              </a:rPr>
              <a:t>rest</a:t>
            </a:r>
            <a:r>
              <a:rPr lang="it-IT" dirty="0">
                <a:solidFill>
                  <a:srgbClr val="00B0F0"/>
                </a:solidFill>
              </a:rPr>
              <a:t> of the </a:t>
            </a:r>
            <a:r>
              <a:rPr lang="it-IT" dirty="0" err="1">
                <a:solidFill>
                  <a:srgbClr val="00B0F0"/>
                </a:solidFill>
              </a:rPr>
              <a:t>qubits</a:t>
            </a:r>
            <a:r>
              <a:rPr lang="it-IT" dirty="0">
                <a:solidFill>
                  <a:srgbClr val="00B0F0"/>
                </a:solidFill>
              </a:rPr>
              <a:t> </a:t>
            </a:r>
            <a:r>
              <a:rPr lang="it-IT" dirty="0" err="1">
                <a:solidFill>
                  <a:srgbClr val="00B0F0"/>
                </a:solidFill>
              </a:rPr>
              <a:t>as</a:t>
            </a:r>
            <a:r>
              <a:rPr lang="it-IT" dirty="0">
                <a:solidFill>
                  <a:srgbClr val="00B0F0"/>
                </a:solidFill>
              </a:rPr>
              <a:t> R. </a:t>
            </a:r>
            <a:endParaRPr lang="it-IT" dirty="0" smtClean="0">
              <a:solidFill>
                <a:srgbClr val="00B0F0"/>
              </a:solidFill>
            </a:endParaRPr>
          </a:p>
          <a:p>
            <a:endParaRPr lang="it-IT" dirty="0"/>
          </a:p>
          <a:p>
            <a:r>
              <a:rPr lang="it-IT" dirty="0" smtClean="0"/>
              <a:t>A </a:t>
            </a:r>
            <a:r>
              <a:rPr lang="it-IT" b="1" dirty="0" err="1">
                <a:solidFill>
                  <a:srgbClr val="00B0F0"/>
                </a:solidFill>
              </a:rPr>
              <a:t>constructor</a:t>
            </a:r>
            <a:r>
              <a:rPr lang="it-IT" dirty="0"/>
              <a:t> for T on Q </a:t>
            </a:r>
            <a:r>
              <a:rPr lang="it-IT" dirty="0" err="1"/>
              <a:t>is</a:t>
            </a:r>
            <a:r>
              <a:rPr lang="it-IT" dirty="0"/>
              <a:t> some </a:t>
            </a:r>
            <a:r>
              <a:rPr lang="it-IT" dirty="0" err="1">
                <a:solidFill>
                  <a:srgbClr val="00B0F0"/>
                </a:solidFill>
              </a:rPr>
              <a:t>subsystem</a:t>
            </a:r>
            <a:r>
              <a:rPr lang="it-IT" dirty="0">
                <a:solidFill>
                  <a:srgbClr val="00B0F0"/>
                </a:solidFill>
              </a:rPr>
              <a:t> of R </a:t>
            </a:r>
            <a:r>
              <a:rPr lang="it-IT" dirty="0" err="1">
                <a:solidFill>
                  <a:srgbClr val="00B0F0"/>
                </a:solidFill>
              </a:rPr>
              <a:t>enabling</a:t>
            </a:r>
            <a:r>
              <a:rPr lang="it-IT" dirty="0">
                <a:solidFill>
                  <a:srgbClr val="00B0F0"/>
                </a:solidFill>
              </a:rPr>
              <a:t> T</a:t>
            </a:r>
            <a:r>
              <a:rPr lang="it-IT" dirty="0"/>
              <a:t>, </a:t>
            </a:r>
            <a:r>
              <a:rPr lang="it-IT" dirty="0" err="1">
                <a:solidFill>
                  <a:srgbClr val="00B0F0"/>
                </a:solidFill>
              </a:rPr>
              <a:t>without</a:t>
            </a:r>
            <a:r>
              <a:rPr lang="it-IT" dirty="0">
                <a:solidFill>
                  <a:srgbClr val="00B0F0"/>
                </a:solidFill>
              </a:rPr>
              <a:t> </a:t>
            </a:r>
            <a:r>
              <a:rPr lang="it-IT" dirty="0" err="1">
                <a:solidFill>
                  <a:srgbClr val="00B0F0"/>
                </a:solidFill>
              </a:rPr>
              <a:t>undergoing</a:t>
            </a:r>
            <a:r>
              <a:rPr lang="it-IT" dirty="0">
                <a:solidFill>
                  <a:srgbClr val="00B0F0"/>
                </a:solidFill>
              </a:rPr>
              <a:t> </a:t>
            </a:r>
            <a:r>
              <a:rPr lang="it-IT" dirty="0" err="1">
                <a:solidFill>
                  <a:srgbClr val="00B0F0"/>
                </a:solidFill>
              </a:rPr>
              <a:t>any</a:t>
            </a:r>
            <a:r>
              <a:rPr lang="it-IT" dirty="0">
                <a:solidFill>
                  <a:srgbClr val="00B0F0"/>
                </a:solidFill>
              </a:rPr>
              <a:t> net </a:t>
            </a:r>
            <a:r>
              <a:rPr lang="it-IT" dirty="0" err="1">
                <a:solidFill>
                  <a:srgbClr val="00B0F0"/>
                </a:solidFill>
              </a:rPr>
              <a:t>change</a:t>
            </a:r>
            <a:r>
              <a:rPr lang="it-IT" dirty="0">
                <a:solidFill>
                  <a:srgbClr val="00B0F0"/>
                </a:solidFill>
              </a:rPr>
              <a:t> in </a:t>
            </a:r>
            <a:r>
              <a:rPr lang="it-IT" dirty="0" err="1">
                <a:solidFill>
                  <a:srgbClr val="00B0F0"/>
                </a:solidFill>
              </a:rPr>
              <a:t>its</a:t>
            </a:r>
            <a:r>
              <a:rPr lang="it-IT" dirty="0">
                <a:solidFill>
                  <a:srgbClr val="00B0F0"/>
                </a:solidFill>
              </a:rPr>
              <a:t> </a:t>
            </a:r>
            <a:r>
              <a:rPr lang="it-IT" dirty="0" err="1">
                <a:solidFill>
                  <a:srgbClr val="00B0F0"/>
                </a:solidFill>
              </a:rPr>
              <a:t>ability</a:t>
            </a:r>
            <a:r>
              <a:rPr lang="it-IT" dirty="0">
                <a:solidFill>
                  <a:srgbClr val="00B0F0"/>
                </a:solidFill>
              </a:rPr>
              <a:t> to do </a:t>
            </a:r>
            <a:r>
              <a:rPr lang="it-IT" dirty="0" err="1">
                <a:solidFill>
                  <a:srgbClr val="00B0F0"/>
                </a:solidFill>
              </a:rPr>
              <a:t>it</a:t>
            </a:r>
            <a:r>
              <a:rPr lang="it-IT" dirty="0">
                <a:solidFill>
                  <a:srgbClr val="00B0F0"/>
                </a:solidFill>
              </a:rPr>
              <a:t> </a:t>
            </a:r>
            <a:r>
              <a:rPr lang="it-IT" dirty="0" err="1">
                <a:solidFill>
                  <a:srgbClr val="00B0F0"/>
                </a:solidFill>
              </a:rPr>
              <a:t>again</a:t>
            </a:r>
            <a:r>
              <a:rPr lang="it-IT" dirty="0"/>
              <a:t>. </a:t>
            </a:r>
            <a:endParaRPr lang="it-IT" dirty="0" smtClean="0"/>
          </a:p>
          <a:p>
            <a:r>
              <a:rPr lang="it-IT" dirty="0" smtClean="0"/>
              <a:t>A </a:t>
            </a:r>
            <a:r>
              <a:rPr lang="it-IT" dirty="0"/>
              <a:t>task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possible</a:t>
            </a:r>
            <a:r>
              <a:rPr lang="it-IT" dirty="0"/>
              <a:t> </a:t>
            </a:r>
            <a:r>
              <a:rPr lang="it-IT" dirty="0" err="1"/>
              <a:t>if</a:t>
            </a:r>
            <a:r>
              <a:rPr lang="it-IT" dirty="0"/>
              <a:t> </a:t>
            </a:r>
            <a:r>
              <a:rPr lang="it-IT" dirty="0" err="1"/>
              <a:t>there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no </a:t>
            </a:r>
            <a:r>
              <a:rPr lang="it-IT" dirty="0" err="1"/>
              <a:t>physical</a:t>
            </a:r>
            <a:r>
              <a:rPr lang="it-IT" dirty="0"/>
              <a:t> </a:t>
            </a:r>
            <a:r>
              <a:rPr lang="it-IT" dirty="0" err="1"/>
              <a:t>constraint</a:t>
            </a:r>
            <a:r>
              <a:rPr lang="it-IT" dirty="0"/>
              <a:t> on the </a:t>
            </a:r>
            <a:r>
              <a:rPr lang="it-IT" dirty="0" err="1"/>
              <a:t>accuracy</a:t>
            </a:r>
            <a:r>
              <a:rPr lang="it-IT" dirty="0"/>
              <a:t> to </a:t>
            </a:r>
            <a:r>
              <a:rPr lang="it-IT" dirty="0" err="1"/>
              <a:t>which</a:t>
            </a:r>
            <a:r>
              <a:rPr lang="it-IT" dirty="0"/>
              <a:t> a </a:t>
            </a:r>
            <a:r>
              <a:rPr lang="it-IT" dirty="0" err="1"/>
              <a:t>constructor</a:t>
            </a:r>
            <a:r>
              <a:rPr lang="it-IT" dirty="0"/>
              <a:t> can </a:t>
            </a:r>
            <a:r>
              <a:rPr lang="it-IT" dirty="0" err="1"/>
              <a:t>perform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, and </a:t>
            </a:r>
            <a:r>
              <a:rPr lang="it-IT" dirty="0" err="1"/>
              <a:t>impossible</a:t>
            </a:r>
            <a:r>
              <a:rPr lang="it-IT" dirty="0"/>
              <a:t> </a:t>
            </a:r>
            <a:r>
              <a:rPr lang="it-IT" dirty="0" err="1"/>
              <a:t>otherwise</a:t>
            </a:r>
            <a:r>
              <a:rPr lang="it-IT" dirty="0" smtClean="0"/>
              <a:t>.</a:t>
            </a:r>
          </a:p>
          <a:p>
            <a:endParaRPr lang="it-IT" dirty="0"/>
          </a:p>
          <a:p>
            <a:r>
              <a:rPr lang="en-US" b="1" dirty="0">
                <a:solidFill>
                  <a:srgbClr val="FF0000"/>
                </a:solidFill>
              </a:rPr>
              <a:t>Constructor-based irreversibility </a:t>
            </a:r>
            <a:r>
              <a:rPr lang="en-US" dirty="0">
                <a:solidFill>
                  <a:srgbClr val="FF0000"/>
                </a:solidFill>
              </a:rPr>
              <a:t>is defined as the fact that</a:t>
            </a:r>
            <a:r>
              <a:rPr lang="en-US" b="1" dirty="0">
                <a:solidFill>
                  <a:srgbClr val="FF0000"/>
                </a:solidFill>
              </a:rPr>
              <a:t>, while T is possible, its transpose T∼ is not</a:t>
            </a:r>
            <a:r>
              <a:rPr lang="en-US" dirty="0"/>
              <a:t>.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272480" y="3573016"/>
            <a:ext cx="813690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For a </a:t>
            </a:r>
            <a:r>
              <a:rPr lang="it-IT" dirty="0" err="1"/>
              <a:t>fixed</a:t>
            </a:r>
            <a:r>
              <a:rPr lang="it-IT" dirty="0"/>
              <a:t> task T on Q and an ϵ &gt; 0,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define</a:t>
            </a:r>
            <a:r>
              <a:rPr lang="it-IT" dirty="0" smtClean="0"/>
              <a:t> </a:t>
            </a:r>
            <a:r>
              <a:rPr lang="it-IT" dirty="0"/>
              <a:t>the set of quantum </a:t>
            </a:r>
            <a:r>
              <a:rPr lang="it-IT" dirty="0" err="1"/>
              <a:t>states</a:t>
            </a:r>
            <a:r>
              <a:rPr lang="it-IT" dirty="0"/>
              <a:t> of R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b="1" dirty="0"/>
              <a:t>can </a:t>
            </a:r>
            <a:r>
              <a:rPr lang="it-IT" b="1" dirty="0" err="1"/>
              <a:t>perform</a:t>
            </a:r>
            <a:r>
              <a:rPr lang="it-IT" b="1" dirty="0"/>
              <a:t> T to </a:t>
            </a:r>
            <a:r>
              <a:rPr lang="it-IT" b="1" dirty="0" err="1"/>
              <a:t>accuracy</a:t>
            </a:r>
            <a:r>
              <a:rPr lang="it-IT" b="1" dirty="0"/>
              <a:t> 1 − ϵ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53" y="4385001"/>
            <a:ext cx="5905201" cy="81648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12" y="5360326"/>
            <a:ext cx="2836050" cy="3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86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72480" y="764704"/>
            <a:ext cx="950505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We</a:t>
            </a:r>
            <a:r>
              <a:rPr lang="it-IT" dirty="0" smtClean="0"/>
              <a:t> must </a:t>
            </a:r>
            <a:r>
              <a:rPr lang="it-IT" dirty="0" err="1" smtClean="0"/>
              <a:t>now</a:t>
            </a:r>
            <a:r>
              <a:rPr lang="it-IT" dirty="0" smtClean="0"/>
              <a:t> introduce a </a:t>
            </a:r>
            <a:r>
              <a:rPr lang="it-IT" dirty="0" err="1" smtClean="0"/>
              <a:t>measure</a:t>
            </a:r>
            <a:r>
              <a:rPr lang="it-IT" dirty="0" smtClean="0"/>
              <a:t> of </a:t>
            </a:r>
            <a:r>
              <a:rPr lang="it-IT" dirty="0" err="1" smtClean="0"/>
              <a:t>how</a:t>
            </a:r>
            <a:r>
              <a:rPr lang="it-IT" dirty="0" smtClean="0"/>
              <a:t> the </a:t>
            </a:r>
            <a:r>
              <a:rPr lang="it-IT" dirty="0" err="1" smtClean="0"/>
              <a:t>system</a:t>
            </a:r>
            <a:r>
              <a:rPr lang="it-IT" dirty="0" smtClean="0"/>
              <a:t> can </a:t>
            </a:r>
            <a:r>
              <a:rPr lang="it-IT" dirty="0" err="1" smtClean="0"/>
              <a:t>perform</a:t>
            </a:r>
            <a:r>
              <a:rPr lang="it-IT" dirty="0" smtClean="0"/>
              <a:t> T </a:t>
            </a:r>
            <a:r>
              <a:rPr lang="it-IT" dirty="0" err="1" smtClean="0"/>
              <a:t>after</a:t>
            </a:r>
            <a:r>
              <a:rPr lang="it-IT" dirty="0" smtClean="0"/>
              <a:t> n- </a:t>
            </a:r>
            <a:r>
              <a:rPr lang="it-IT" dirty="0" err="1" smtClean="0"/>
              <a:t>repeated</a:t>
            </a:r>
            <a:r>
              <a:rPr lang="it-IT" dirty="0" smtClean="0"/>
              <a:t> </a:t>
            </a:r>
            <a:r>
              <a:rPr lang="it-IT" dirty="0" err="1" smtClean="0"/>
              <a:t>usages</a:t>
            </a:r>
            <a:r>
              <a:rPr lang="it-IT" dirty="0" smtClean="0"/>
              <a:t> to </a:t>
            </a:r>
            <a:r>
              <a:rPr lang="it-IT" dirty="0" err="1" smtClean="0"/>
              <a:t>accuracy</a:t>
            </a:r>
            <a:r>
              <a:rPr lang="it-IT" dirty="0" smtClean="0"/>
              <a:t> 1- </a:t>
            </a:r>
            <a:r>
              <a:rPr lang="el-GR" dirty="0" smtClean="0"/>
              <a:t>ε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416496" y="1700808"/>
            <a:ext cx="4698722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-&gt; </a:t>
            </a:r>
            <a:r>
              <a:rPr lang="it-IT" b="1" dirty="0" smtClean="0">
                <a:solidFill>
                  <a:srgbClr val="00B0F0"/>
                </a:solidFill>
              </a:rPr>
              <a:t>Relative </a:t>
            </a:r>
            <a:r>
              <a:rPr lang="it-IT" b="1" dirty="0" err="1" smtClean="0">
                <a:solidFill>
                  <a:srgbClr val="00B0F0"/>
                </a:solidFill>
              </a:rPr>
              <a:t>deterioration</a:t>
            </a:r>
            <a:r>
              <a:rPr lang="it-IT" b="1" dirty="0" smtClean="0">
                <a:solidFill>
                  <a:srgbClr val="00B0F0"/>
                </a:solidFill>
              </a:rPr>
              <a:t> </a:t>
            </a:r>
            <a:r>
              <a:rPr lang="it-IT" b="1" dirty="0" err="1">
                <a:solidFill>
                  <a:srgbClr val="00B0F0"/>
                </a:solidFill>
              </a:rPr>
              <a:t>after</a:t>
            </a:r>
            <a:r>
              <a:rPr lang="it-IT" b="1" dirty="0">
                <a:solidFill>
                  <a:srgbClr val="00B0F0"/>
                </a:solidFill>
              </a:rPr>
              <a:t> n </a:t>
            </a:r>
            <a:r>
              <a:rPr lang="it-IT" b="1" dirty="0" err="1">
                <a:solidFill>
                  <a:srgbClr val="00B0F0"/>
                </a:solidFill>
              </a:rPr>
              <a:t>usages</a:t>
            </a:r>
            <a:endParaRPr lang="it-IT" b="1" dirty="0">
              <a:solidFill>
                <a:srgbClr val="00B0F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96" y="2415436"/>
            <a:ext cx="2525250" cy="81648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824" y="2397243"/>
            <a:ext cx="3613050" cy="64152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78" y="3111168"/>
            <a:ext cx="6254851" cy="874800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848544" y="4653136"/>
            <a:ext cx="3299301" cy="3016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romanLcParenR"/>
            </a:pPr>
            <a:r>
              <a:rPr lang="it-IT" dirty="0" smtClean="0"/>
              <a:t>                   </a:t>
            </a:r>
            <a:r>
              <a:rPr lang="it-IT" dirty="0" err="1"/>
              <a:t>i</a:t>
            </a:r>
            <a:r>
              <a:rPr lang="it-IT" dirty="0" err="1" smtClean="0"/>
              <a:t>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empty</a:t>
            </a:r>
            <a:endParaRPr lang="it-IT" dirty="0" smtClean="0"/>
          </a:p>
          <a:p>
            <a:pPr marL="514350" indent="-514350">
              <a:buAutoNum type="romanLcParenR"/>
            </a:pPr>
            <a:endParaRPr lang="it-IT" dirty="0"/>
          </a:p>
          <a:p>
            <a:pPr marL="514350" indent="-514350">
              <a:buAutoNum type="romanLcParenR"/>
            </a:pPr>
            <a:endParaRPr lang="it-IT" dirty="0" smtClean="0"/>
          </a:p>
          <a:p>
            <a:pPr marL="514350" indent="-514350">
              <a:buAutoNum type="romanLcParenR"/>
            </a:pPr>
            <a:r>
              <a:rPr lang="it-IT" dirty="0"/>
              <a:t> </a:t>
            </a:r>
            <a:endParaRPr lang="it-IT" dirty="0" smtClean="0"/>
          </a:p>
          <a:p>
            <a:pPr marL="514350" indent="-514350">
              <a:buAutoNum type="romanLcParenR"/>
            </a:pPr>
            <a:endParaRPr lang="it-IT" dirty="0"/>
          </a:p>
          <a:p>
            <a:pPr marL="514350" indent="-514350">
              <a:buAutoNum type="romanLcParenR"/>
            </a:pPr>
            <a:endParaRPr lang="it-IT" dirty="0" smtClean="0"/>
          </a:p>
          <a:p>
            <a:endParaRPr lang="it-IT" dirty="0" smtClean="0"/>
          </a:p>
          <a:p>
            <a:pPr marL="514350" indent="-514350">
              <a:buAutoNum type="romanLcParenR"/>
            </a:pPr>
            <a:endParaRPr lang="it-IT" dirty="0"/>
          </a:p>
          <a:p>
            <a:pPr marL="514350" indent="-514350">
              <a:buAutoNum type="romanLcParenR"/>
            </a:pPr>
            <a:endParaRPr lang="it-IT" dirty="0" smtClean="0"/>
          </a:p>
          <a:p>
            <a:pPr marL="514350" indent="-514350">
              <a:buAutoNum type="romanLcParenR"/>
            </a:pP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600" y="4630628"/>
            <a:ext cx="827462" cy="42699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4608" y="5265379"/>
            <a:ext cx="2475237" cy="89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3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20" y="-32649"/>
            <a:ext cx="6021751" cy="22356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969224" y="980728"/>
            <a:ext cx="274786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[</a:t>
            </a:r>
            <a:r>
              <a:rPr lang="it-IT" sz="1050" dirty="0" smtClean="0"/>
              <a:t>from </a:t>
            </a:r>
            <a:r>
              <a:rPr lang="it-IT" sz="1050" dirty="0" err="1" smtClean="0"/>
              <a:t>Marletto</a:t>
            </a:r>
            <a:r>
              <a:rPr lang="it-IT" sz="1050" dirty="0" smtClean="0"/>
              <a:t>, </a:t>
            </a:r>
            <a:r>
              <a:rPr lang="it-IT" sz="1050" dirty="0" err="1" smtClean="0"/>
              <a:t>Violaris</a:t>
            </a:r>
            <a:r>
              <a:rPr lang="it-IT" sz="1050" dirty="0" smtClean="0"/>
              <a:t>, </a:t>
            </a:r>
            <a:r>
              <a:rPr lang="it-IT" sz="1050" dirty="0" err="1" smtClean="0"/>
              <a:t>ArXiv</a:t>
            </a:r>
            <a:r>
              <a:rPr lang="it-IT" sz="1050" dirty="0" smtClean="0"/>
              <a:t> 2205.11310]</a:t>
            </a:r>
            <a:endParaRPr lang="it-IT" sz="105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14478" y="2420888"/>
            <a:ext cx="935843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One</a:t>
            </a:r>
            <a:r>
              <a:rPr lang="it-IT" dirty="0" smtClean="0"/>
              <a:t> can </a:t>
            </a:r>
            <a:r>
              <a:rPr lang="it-IT" dirty="0" err="1"/>
              <a:t>h</a:t>
            </a:r>
            <a:r>
              <a:rPr lang="it-IT" dirty="0" err="1" smtClean="0"/>
              <a:t>ave</a:t>
            </a:r>
            <a:r>
              <a:rPr lang="it-IT" dirty="0" smtClean="0"/>
              <a:t> </a:t>
            </a:r>
            <a:r>
              <a:rPr lang="it-IT" dirty="0" err="1" smtClean="0"/>
              <a:t>entanglement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r>
              <a:rPr lang="it-IT" dirty="0" smtClean="0"/>
              <a:t> and machine </a:t>
            </a:r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performoing</a:t>
            </a:r>
            <a:r>
              <a:rPr lang="it-IT" dirty="0" smtClean="0"/>
              <a:t> task T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r>
              <a:rPr lang="it-IT" dirty="0" smtClean="0"/>
              <a:t>-&gt; </a:t>
            </a:r>
            <a:r>
              <a:rPr lang="it-IT" sz="2000" dirty="0" smtClean="0">
                <a:latin typeface="+mj-lt"/>
              </a:rPr>
              <a:t>for the task </a:t>
            </a:r>
            <a:r>
              <a:rPr lang="en-US" sz="2000" dirty="0">
                <a:latin typeface="+mj-lt"/>
                <a:cs typeface="Calibri" panose="020F0502020204030204" pitchFamily="34" charset="0"/>
              </a:rPr>
              <a:t>T~  </a:t>
            </a:r>
            <a:r>
              <a:rPr lang="en-US" sz="2000" dirty="0" smtClean="0">
                <a:latin typeface="+mj-lt"/>
                <a:cs typeface="Calibri" panose="020F0502020204030204" pitchFamily="34" charset="0"/>
              </a:rPr>
              <a:t>to be possible: any system with the attribute </a:t>
            </a:r>
            <a:r>
              <a:rPr lang="en-US" sz="2000" b="1" dirty="0" smtClean="0">
                <a:latin typeface="+mj-lt"/>
                <a:cs typeface="Calibri" panose="020F0502020204030204" pitchFamily="34" charset="0"/>
              </a:rPr>
              <a:t>y</a:t>
            </a:r>
            <a:r>
              <a:rPr lang="en-US" sz="2000" dirty="0" smtClean="0">
                <a:latin typeface="+mj-lt"/>
                <a:cs typeface="Calibri" panose="020F0502020204030204" pitchFamily="34" charset="0"/>
              </a:rPr>
              <a:t> should be transformed in the one with attribute </a:t>
            </a:r>
            <a:r>
              <a:rPr lang="en-US" sz="2000" b="1" dirty="0" smtClean="0">
                <a:latin typeface="+mj-lt"/>
                <a:cs typeface="Calibri" panose="020F0502020204030204" pitchFamily="34" charset="0"/>
              </a:rPr>
              <a:t>x</a:t>
            </a:r>
          </a:p>
          <a:p>
            <a:endParaRPr lang="en-US" sz="2000" dirty="0" smtClean="0">
              <a:latin typeface="+mj-lt"/>
              <a:cs typeface="Calibri" panose="020F0502020204030204" pitchFamily="34" charset="0"/>
            </a:endParaRPr>
          </a:p>
          <a:p>
            <a:r>
              <a:rPr lang="en-US" sz="2000" dirty="0" smtClean="0">
                <a:latin typeface="+mj-lt"/>
                <a:cs typeface="Calibri" panose="020F0502020204030204" pitchFamily="34" charset="0"/>
              </a:rPr>
              <a:t>By </a:t>
            </a:r>
            <a:r>
              <a:rPr lang="en-US" sz="2000" dirty="0" err="1" smtClean="0">
                <a:latin typeface="+mj-lt"/>
                <a:cs typeface="Calibri" panose="020F0502020204030204" pitchFamily="34" charset="0"/>
              </a:rPr>
              <a:t>unitarity</a:t>
            </a:r>
            <a:endParaRPr lang="en-US" sz="2000" dirty="0" smtClean="0">
              <a:latin typeface="+mj-lt"/>
              <a:cs typeface="Calibri" panose="020F0502020204030204" pitchFamily="34" charset="0"/>
            </a:endParaRPr>
          </a:p>
          <a:p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endParaRPr lang="en-US" sz="2000" dirty="0">
              <a:latin typeface="+mj-lt"/>
              <a:cs typeface="Calibri" panose="020F0502020204030204" pitchFamily="34" charset="0"/>
            </a:endParaRPr>
          </a:p>
          <a:p>
            <a:endParaRPr lang="it-IT" sz="2000" dirty="0" smtClean="0">
              <a:latin typeface="+mj-lt"/>
            </a:endParaRPr>
          </a:p>
          <a:p>
            <a:r>
              <a:rPr lang="it-IT" sz="2000" dirty="0" err="1" smtClean="0">
                <a:latin typeface="+mj-lt"/>
              </a:rPr>
              <a:t>But</a:t>
            </a:r>
            <a:endParaRPr lang="it-IT" sz="2000" dirty="0" smtClean="0">
              <a:latin typeface="+mj-lt"/>
            </a:endParaRPr>
          </a:p>
          <a:p>
            <a:endParaRPr lang="it-IT" sz="2000" dirty="0" smtClean="0">
              <a:latin typeface="+mj-lt"/>
            </a:endParaRPr>
          </a:p>
          <a:p>
            <a:endParaRPr lang="it-IT" sz="20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93" y="2852936"/>
            <a:ext cx="3096344" cy="50755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562" y="5110608"/>
            <a:ext cx="2601388" cy="44704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255" y="6237312"/>
            <a:ext cx="3529884" cy="52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4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671725" y="155097"/>
            <a:ext cx="730559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Let’s</a:t>
            </a:r>
            <a:r>
              <a:rPr lang="it-IT" dirty="0" smtClean="0"/>
              <a:t> </a:t>
            </a:r>
            <a:r>
              <a:rPr lang="it-IT" dirty="0" err="1" smtClean="0"/>
              <a:t>consider</a:t>
            </a:r>
            <a:r>
              <a:rPr lang="it-IT" dirty="0" smtClean="0"/>
              <a:t> a </a:t>
            </a:r>
            <a:r>
              <a:rPr lang="it-IT" b="1" dirty="0" smtClean="0"/>
              <a:t>quantum </a:t>
            </a:r>
            <a:r>
              <a:rPr lang="it-IT" b="1" dirty="0" err="1" smtClean="0"/>
              <a:t>homogeneizer</a:t>
            </a:r>
            <a:r>
              <a:rPr lang="it-IT" b="1" dirty="0" smtClean="0"/>
              <a:t> </a:t>
            </a:r>
            <a:r>
              <a:rPr lang="it-IT" sz="1100" dirty="0" smtClean="0"/>
              <a:t>[</a:t>
            </a:r>
            <a:r>
              <a:rPr lang="it-IT" sz="1100" dirty="0" err="1" smtClean="0"/>
              <a:t>M.Ziman</a:t>
            </a:r>
            <a:r>
              <a:rPr lang="it-IT" sz="1100" dirty="0"/>
              <a:t> et al., </a:t>
            </a:r>
            <a:r>
              <a:rPr lang="it-IT" sz="1100" dirty="0" smtClean="0"/>
              <a:t>PRA 65, </a:t>
            </a:r>
            <a:r>
              <a:rPr lang="it-IT" sz="1100" dirty="0"/>
              <a:t>042105 (2002</a:t>
            </a:r>
            <a:r>
              <a:rPr lang="it-IT" sz="1100" dirty="0" smtClean="0"/>
              <a:t>)]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05" y="980728"/>
            <a:ext cx="4176464" cy="84290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016" y="980728"/>
            <a:ext cx="4496211" cy="63895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05" y="1899676"/>
            <a:ext cx="7632847" cy="138679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894" y="3459465"/>
            <a:ext cx="3542766" cy="104965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168" y="5248871"/>
            <a:ext cx="1819569" cy="1040557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554800" y="5319932"/>
            <a:ext cx="6024406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The «machine» </a:t>
            </a:r>
            <a:r>
              <a:rPr lang="it-IT" dirty="0" err="1" smtClean="0"/>
              <a:t>performs</a:t>
            </a:r>
            <a:r>
              <a:rPr lang="it-IT" dirty="0" smtClean="0"/>
              <a:t> </a:t>
            </a:r>
            <a:r>
              <a:rPr lang="it-IT" dirty="0" err="1" smtClean="0"/>
              <a:t>perfectly</a:t>
            </a:r>
            <a:r>
              <a:rPr lang="it-IT" dirty="0" smtClean="0"/>
              <a:t> the task for large N</a:t>
            </a:r>
          </a:p>
          <a:p>
            <a:endParaRPr lang="it-IT" dirty="0"/>
          </a:p>
          <a:p>
            <a:r>
              <a:rPr lang="it-IT" dirty="0" smtClean="0"/>
              <a:t>-&gt; </a:t>
            </a:r>
            <a:r>
              <a:rPr lang="it-IT" b="1" dirty="0" err="1" smtClean="0">
                <a:solidFill>
                  <a:srgbClr val="FF0000"/>
                </a:solidFill>
              </a:rPr>
              <a:t>condition</a:t>
            </a:r>
            <a:r>
              <a:rPr lang="it-IT" b="1" dirty="0" smtClean="0">
                <a:solidFill>
                  <a:srgbClr val="FF0000"/>
                </a:solidFill>
              </a:rPr>
              <a:t> (i) </a:t>
            </a:r>
            <a:r>
              <a:rPr lang="it-IT" b="1" dirty="0" err="1" smtClean="0">
                <a:solidFill>
                  <a:srgbClr val="FF0000"/>
                </a:solidFill>
              </a:rPr>
              <a:t>is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satisfied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5008" y="3018175"/>
            <a:ext cx="4032448" cy="208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0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98710" y="332656"/>
            <a:ext cx="806489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/>
              <a:t>Consider</a:t>
            </a:r>
            <a:r>
              <a:rPr lang="it-IT" dirty="0"/>
              <a:t> the special case </a:t>
            </a:r>
            <a:r>
              <a:rPr lang="it-IT" dirty="0" err="1"/>
              <a:t>where</a:t>
            </a:r>
            <a:r>
              <a:rPr lang="it-IT" dirty="0"/>
              <a:t> </a:t>
            </a:r>
            <a:r>
              <a:rPr lang="it-IT" dirty="0" err="1"/>
              <a:t>ρ</a:t>
            </a:r>
            <a:r>
              <a:rPr lang="it-IT" baseline="-25000" dirty="0" err="1"/>
              <a:t>x</a:t>
            </a:r>
            <a:r>
              <a:rPr lang="it-IT" dirty="0"/>
              <a:t> and </a:t>
            </a:r>
            <a:r>
              <a:rPr lang="it-IT" dirty="0" err="1"/>
              <a:t>ρ</a:t>
            </a:r>
            <a:r>
              <a:rPr lang="it-IT" baseline="-25000" dirty="0" err="1"/>
              <a:t>y</a:t>
            </a:r>
            <a:r>
              <a:rPr lang="it-IT" dirty="0"/>
              <a:t> are, </a:t>
            </a:r>
            <a:r>
              <a:rPr lang="it-IT" dirty="0" err="1" smtClean="0"/>
              <a:t>respectively</a:t>
            </a:r>
            <a:r>
              <a:rPr lang="it-IT" dirty="0"/>
              <a:t>, a pure and a </a:t>
            </a:r>
            <a:r>
              <a:rPr lang="it-IT" dirty="0" err="1"/>
              <a:t>maximally</a:t>
            </a:r>
            <a:r>
              <a:rPr lang="it-IT" dirty="0"/>
              <a:t> </a:t>
            </a:r>
            <a:r>
              <a:rPr lang="it-IT" dirty="0" err="1"/>
              <a:t>mixed</a:t>
            </a:r>
            <a:r>
              <a:rPr lang="it-IT" dirty="0"/>
              <a:t> state</a:t>
            </a:r>
            <a:r>
              <a:rPr lang="it-IT" dirty="0" smtClean="0"/>
              <a:t>.</a:t>
            </a:r>
          </a:p>
          <a:p>
            <a:endParaRPr lang="it-IT" dirty="0"/>
          </a:p>
          <a:p>
            <a:r>
              <a:rPr lang="it-IT" dirty="0" smtClean="0"/>
              <a:t>For small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endParaRPr lang="it-IT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it-IT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constructor</a:t>
            </a:r>
            <a:r>
              <a:rPr lang="it-IT" dirty="0" smtClean="0">
                <a:latin typeface="Calibri" panose="020F0502020204030204" pitchFamily="34" charset="0"/>
                <a:cs typeface="Calibri" panose="020F0502020204030204" pitchFamily="34" charset="0"/>
              </a:rPr>
              <a:t> for T</a:t>
            </a: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being possible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and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assumption of time-reversal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symmetric laws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imply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T~  must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also be possible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This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makes constructor-based irreversibility compatible with time-reversal symmetric laws under unitary quantum theory.</a:t>
            </a:r>
            <a:endParaRPr lang="it-IT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1" y="1844824"/>
            <a:ext cx="3312368" cy="8826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1" y="3534925"/>
            <a:ext cx="3312368" cy="9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44488" y="404664"/>
            <a:ext cx="7746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>
                <a:solidFill>
                  <a:srgbClr val="FF0000"/>
                </a:solidFill>
              </a:rPr>
              <a:t>Constructure</a:t>
            </a:r>
            <a:r>
              <a:rPr lang="it-IT" sz="2000" b="1" dirty="0" smtClean="0">
                <a:solidFill>
                  <a:srgbClr val="FF0000"/>
                </a:solidFill>
              </a:rPr>
              <a:t> </a:t>
            </a:r>
            <a:r>
              <a:rPr lang="it-IT" sz="2000" b="1" dirty="0" err="1" smtClean="0">
                <a:solidFill>
                  <a:srgbClr val="FF0000"/>
                </a:solidFill>
              </a:rPr>
              <a:t>irreversibility</a:t>
            </a:r>
            <a:r>
              <a:rPr lang="it-IT" sz="2000" b="1" dirty="0" smtClean="0">
                <a:solidFill>
                  <a:srgbClr val="FF0000"/>
                </a:solidFill>
              </a:rPr>
              <a:t> </a:t>
            </a:r>
            <a:r>
              <a:rPr lang="it-IT" sz="2000" b="1" dirty="0" err="1" smtClean="0">
                <a:solidFill>
                  <a:srgbClr val="FF0000"/>
                </a:solidFill>
              </a:rPr>
              <a:t>at</a:t>
            </a:r>
            <a:r>
              <a:rPr lang="it-IT" sz="2000" b="1" dirty="0" smtClean="0">
                <a:solidFill>
                  <a:srgbClr val="FF0000"/>
                </a:solidFill>
              </a:rPr>
              <a:t> work:  an </a:t>
            </a:r>
            <a:r>
              <a:rPr lang="it-IT" sz="2000" b="1" dirty="0" err="1" smtClean="0">
                <a:solidFill>
                  <a:srgbClr val="FF0000"/>
                </a:solidFill>
              </a:rPr>
              <a:t>experimental</a:t>
            </a:r>
            <a:r>
              <a:rPr lang="it-IT" sz="2000" b="1" dirty="0" smtClean="0">
                <a:solidFill>
                  <a:srgbClr val="FF0000"/>
                </a:solidFill>
              </a:rPr>
              <a:t> </a:t>
            </a:r>
            <a:r>
              <a:rPr lang="it-IT" sz="2000" b="1" dirty="0" err="1" smtClean="0">
                <a:solidFill>
                  <a:srgbClr val="FF0000"/>
                </a:solidFill>
              </a:rPr>
              <a:t>example</a:t>
            </a:r>
            <a:endParaRPr lang="it-IT" sz="2000" b="1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8" y="1556792"/>
            <a:ext cx="5594401" cy="412128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208584" y="6309320"/>
            <a:ext cx="851592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SPS</a:t>
            </a:r>
            <a:r>
              <a:rPr lang="it-IT" dirty="0" smtClean="0"/>
              <a:t> </a:t>
            </a:r>
            <a:r>
              <a:rPr lang="it-IT" sz="1600" dirty="0" err="1" smtClean="0"/>
              <a:t>G.Brida</a:t>
            </a:r>
            <a:r>
              <a:rPr lang="it-IT" sz="1600" dirty="0" smtClean="0"/>
              <a:t> et al., </a:t>
            </a:r>
            <a:r>
              <a:rPr lang="nl-NL" sz="1600" dirty="0"/>
              <a:t>Opt. Expr. 19, 1484- 1492 (2011</a:t>
            </a:r>
            <a:r>
              <a:rPr lang="nl-NL" sz="1600" dirty="0" smtClean="0"/>
              <a:t>); A</a:t>
            </a:r>
            <a:r>
              <a:rPr lang="nn-NO" sz="1600" dirty="0" smtClean="0"/>
              <a:t>ppl</a:t>
            </a:r>
            <a:r>
              <a:rPr lang="nn-NO" sz="1600" dirty="0"/>
              <a:t>. Phys. Lett. 101, 221112 (2012).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31660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Line 3551"/>
          <p:cNvSpPr>
            <a:spLocks noChangeShapeType="1"/>
          </p:cNvSpPr>
          <p:nvPr/>
        </p:nvSpPr>
        <p:spPr bwMode="auto">
          <a:xfrm rot="5400000">
            <a:off x="3296776" y="2348920"/>
            <a:ext cx="0" cy="72000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3" name="Line 3490"/>
          <p:cNvSpPr>
            <a:spLocks noChangeShapeType="1"/>
          </p:cNvSpPr>
          <p:nvPr/>
        </p:nvSpPr>
        <p:spPr bwMode="auto">
          <a:xfrm flipH="1">
            <a:off x="4958171" y="874713"/>
            <a:ext cx="1452563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5" name="Line 3492"/>
          <p:cNvSpPr>
            <a:spLocks noChangeShapeType="1"/>
          </p:cNvSpPr>
          <p:nvPr/>
        </p:nvSpPr>
        <p:spPr bwMode="auto">
          <a:xfrm>
            <a:off x="1008471" y="1233488"/>
            <a:ext cx="28575" cy="2147887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6" name="Line 3493"/>
          <p:cNvSpPr>
            <a:spLocks noChangeShapeType="1"/>
          </p:cNvSpPr>
          <p:nvPr/>
        </p:nvSpPr>
        <p:spPr bwMode="auto">
          <a:xfrm flipV="1">
            <a:off x="1118008" y="779463"/>
            <a:ext cx="1814512" cy="1587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7" name="Line 3494"/>
          <p:cNvSpPr>
            <a:spLocks noChangeShapeType="1"/>
          </p:cNvSpPr>
          <p:nvPr/>
        </p:nvSpPr>
        <p:spPr bwMode="auto">
          <a:xfrm>
            <a:off x="4096159" y="1928812"/>
            <a:ext cx="1587" cy="646112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Line 3495"/>
          <p:cNvSpPr>
            <a:spLocks noChangeShapeType="1"/>
          </p:cNvSpPr>
          <p:nvPr/>
        </p:nvSpPr>
        <p:spPr bwMode="auto">
          <a:xfrm rot="16200000" flipH="1">
            <a:off x="3656420" y="1339849"/>
            <a:ext cx="88265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9" name="Line 3496"/>
          <p:cNvSpPr>
            <a:spLocks noChangeShapeType="1"/>
          </p:cNvSpPr>
          <p:nvPr/>
        </p:nvSpPr>
        <p:spPr bwMode="auto">
          <a:xfrm flipH="1">
            <a:off x="4096159" y="898524"/>
            <a:ext cx="1233487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Line 3497"/>
          <p:cNvSpPr>
            <a:spLocks noChangeShapeType="1"/>
          </p:cNvSpPr>
          <p:nvPr/>
        </p:nvSpPr>
        <p:spPr bwMode="auto">
          <a:xfrm flipH="1" flipV="1">
            <a:off x="2788059" y="779462"/>
            <a:ext cx="2541587" cy="119062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 Box 3498"/>
          <p:cNvSpPr txBox="1">
            <a:spLocks noChangeArrowheads="1"/>
          </p:cNvSpPr>
          <p:nvPr/>
        </p:nvSpPr>
        <p:spPr bwMode="auto">
          <a:xfrm>
            <a:off x="4580345" y="-26989"/>
            <a:ext cx="1549400" cy="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10x1x10 mm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PPLN</a:t>
            </a:r>
          </a:p>
        </p:txBody>
      </p:sp>
      <p:sp>
        <p:nvSpPr>
          <p:cNvPr id="12" name="Text Box 3499"/>
          <p:cNvSpPr txBox="1">
            <a:spLocks noChangeArrowheads="1"/>
          </p:cNvSpPr>
          <p:nvPr/>
        </p:nvSpPr>
        <p:spPr bwMode="auto">
          <a:xfrm>
            <a:off x="5112159" y="1733549"/>
            <a:ext cx="1163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>
                <a:solidFill>
                  <a:srgbClr val="FF0000"/>
                </a:solidFill>
                <a:latin typeface="+mn-lt"/>
              </a:rPr>
              <a:t>810 nm</a:t>
            </a:r>
          </a:p>
        </p:txBody>
      </p:sp>
      <p:sp>
        <p:nvSpPr>
          <p:cNvPr id="13" name="AutoShape 3500"/>
          <p:cNvSpPr>
            <a:spLocks noChangeArrowheads="1"/>
          </p:cNvSpPr>
          <p:nvPr/>
        </p:nvSpPr>
        <p:spPr bwMode="auto">
          <a:xfrm>
            <a:off x="6418670" y="588963"/>
            <a:ext cx="1930400" cy="573087"/>
          </a:xfrm>
          <a:prstGeom prst="bevel">
            <a:avLst>
              <a:gd name="adj" fmla="val 12500"/>
            </a:avLst>
          </a:prstGeom>
          <a:solidFill>
            <a:srgbClr val="00FF00">
              <a:alpha val="59999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ysClr val="windowText" lastClr="000000"/>
                </a:solidFill>
                <a:latin typeface="+mn-lt"/>
              </a:rPr>
              <a:t>CW laser </a:t>
            </a:r>
            <a:r>
              <a:rPr lang="it-IT" sz="1600" kern="0" dirty="0" err="1">
                <a:solidFill>
                  <a:sysClr val="windowText" lastClr="000000"/>
                </a:solidFill>
                <a:latin typeface="+mn-lt"/>
              </a:rPr>
              <a:t>pump</a:t>
            </a:r>
            <a:endParaRPr lang="en-US" sz="16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4" name="Text Box 3501"/>
          <p:cNvSpPr txBox="1">
            <a:spLocks noChangeArrowheads="1"/>
          </p:cNvSpPr>
          <p:nvPr/>
        </p:nvSpPr>
        <p:spPr bwMode="auto">
          <a:xfrm>
            <a:off x="5693183" y="941388"/>
            <a:ext cx="684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>
                <a:solidFill>
                  <a:srgbClr val="23C612"/>
                </a:solidFill>
                <a:latin typeface="+mn-lt"/>
              </a:rPr>
              <a:t>532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>
                <a:solidFill>
                  <a:srgbClr val="23C612"/>
                </a:solidFill>
                <a:latin typeface="+mn-lt"/>
              </a:rPr>
              <a:t>nm</a:t>
            </a:r>
          </a:p>
        </p:txBody>
      </p:sp>
      <p:sp>
        <p:nvSpPr>
          <p:cNvPr id="15" name="Text Box 3502"/>
          <p:cNvSpPr txBox="1">
            <a:spLocks noChangeArrowheads="1"/>
          </p:cNvSpPr>
          <p:nvPr/>
        </p:nvSpPr>
        <p:spPr bwMode="auto">
          <a:xfrm>
            <a:off x="4335686" y="1277937"/>
            <a:ext cx="3337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IF</a:t>
            </a:r>
          </a:p>
        </p:txBody>
      </p:sp>
      <p:sp>
        <p:nvSpPr>
          <p:cNvPr id="16" name="Rectangle 3503"/>
          <p:cNvSpPr>
            <a:spLocks noChangeArrowheads="1"/>
          </p:cNvSpPr>
          <p:nvPr/>
        </p:nvSpPr>
        <p:spPr bwMode="auto">
          <a:xfrm rot="5400000">
            <a:off x="4046152" y="1262856"/>
            <a:ext cx="74612" cy="460375"/>
          </a:xfrm>
          <a:prstGeom prst="rect">
            <a:avLst/>
          </a:prstGeom>
          <a:solidFill>
            <a:srgbClr val="FFFF00">
              <a:alpha val="70195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7" name="Rectangle 3504"/>
          <p:cNvSpPr>
            <a:spLocks noChangeArrowheads="1"/>
          </p:cNvSpPr>
          <p:nvPr/>
        </p:nvSpPr>
        <p:spPr bwMode="auto">
          <a:xfrm rot="217240">
            <a:off x="3151595" y="563562"/>
            <a:ext cx="77788" cy="455612"/>
          </a:xfrm>
          <a:prstGeom prst="rect">
            <a:avLst/>
          </a:prstGeom>
          <a:solidFill>
            <a:srgbClr val="FFFF00">
              <a:alpha val="8392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8" name="Rectangle 3505"/>
          <p:cNvSpPr>
            <a:spLocks noChangeArrowheads="1"/>
          </p:cNvSpPr>
          <p:nvPr/>
        </p:nvSpPr>
        <p:spPr bwMode="auto">
          <a:xfrm>
            <a:off x="4894670" y="661988"/>
            <a:ext cx="77788" cy="454025"/>
          </a:xfrm>
          <a:prstGeom prst="rect">
            <a:avLst/>
          </a:prstGeom>
          <a:solidFill>
            <a:sysClr val="window" lastClr="FFFFFF">
              <a:alpha val="79999"/>
            </a:sys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9" name="AutoShape 3506"/>
          <p:cNvSpPr>
            <a:spLocks noChangeArrowheads="1"/>
          </p:cNvSpPr>
          <p:nvPr/>
        </p:nvSpPr>
        <p:spPr bwMode="auto">
          <a:xfrm rot="5400000">
            <a:off x="3914390" y="1745456"/>
            <a:ext cx="379412" cy="307975"/>
          </a:xfrm>
          <a:prstGeom prst="flowChartDelay">
            <a:avLst/>
          </a:prstGeom>
          <a:solidFill>
            <a:srgbClr val="FF9900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0" name="Rectangle 3507" descr="Dark vertical"/>
          <p:cNvSpPr>
            <a:spLocks noChangeArrowheads="1"/>
          </p:cNvSpPr>
          <p:nvPr/>
        </p:nvSpPr>
        <p:spPr bwMode="auto">
          <a:xfrm>
            <a:off x="5083584" y="665162"/>
            <a:ext cx="536575" cy="449262"/>
          </a:xfrm>
          <a:prstGeom prst="rect">
            <a:avLst/>
          </a:prstGeom>
          <a:pattFill prst="dkVert">
            <a:fgClr>
              <a:srgbClr val="0000FF">
                <a:alpha val="70195"/>
              </a:srgbClr>
            </a:fgClr>
            <a:bgClr>
              <a:srgbClr val="E4F3F4">
                <a:alpha val="70195"/>
              </a:srgbClr>
            </a:bgClr>
          </a:patt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1" name="Rectangle 3508"/>
          <p:cNvSpPr>
            <a:spLocks noChangeArrowheads="1"/>
          </p:cNvSpPr>
          <p:nvPr/>
        </p:nvSpPr>
        <p:spPr bwMode="auto">
          <a:xfrm rot="1948032">
            <a:off x="4024720" y="612775"/>
            <a:ext cx="71438" cy="574675"/>
          </a:xfrm>
          <a:prstGeom prst="rect">
            <a:avLst/>
          </a:prstGeom>
          <a:solidFill>
            <a:srgbClr val="00FFFF">
              <a:alpha val="59999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2" name="Text Box 3509"/>
          <p:cNvSpPr txBox="1">
            <a:spLocks noChangeArrowheads="1"/>
          </p:cNvSpPr>
          <p:nvPr/>
        </p:nvSpPr>
        <p:spPr bwMode="auto">
          <a:xfrm>
            <a:off x="3297646" y="26987"/>
            <a:ext cx="1546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 err="1">
                <a:solidFill>
                  <a:sysClr val="windowText" lastClr="000000"/>
                </a:solidFill>
                <a:latin typeface="+mn-lt"/>
              </a:rPr>
              <a:t>Dichroic</a:t>
            </a:r>
            <a:endParaRPr lang="it-IT" sz="1600" i="0" kern="0" dirty="0">
              <a:solidFill>
                <a:sysClr val="windowText" lastClr="00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 err="1">
                <a:solidFill>
                  <a:sysClr val="windowText" lastClr="000000"/>
                </a:solidFill>
                <a:latin typeface="+mn-lt"/>
              </a:rPr>
              <a:t>mirror</a:t>
            </a:r>
            <a:endParaRPr lang="it-IT" sz="1600" i="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3" name="Line 3510"/>
          <p:cNvSpPr>
            <a:spLocks noChangeShapeType="1"/>
          </p:cNvSpPr>
          <p:nvPr/>
        </p:nvSpPr>
        <p:spPr bwMode="auto">
          <a:xfrm flipH="1" flipV="1">
            <a:off x="4239033" y="971550"/>
            <a:ext cx="1236662" cy="6905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4" name="AutoShape 3511"/>
          <p:cNvSpPr>
            <a:spLocks noChangeArrowheads="1"/>
          </p:cNvSpPr>
          <p:nvPr/>
        </p:nvSpPr>
        <p:spPr bwMode="auto">
          <a:xfrm rot="11016833">
            <a:off x="2621371" y="620712"/>
            <a:ext cx="384175" cy="303212"/>
          </a:xfrm>
          <a:prstGeom prst="flowChartDelay">
            <a:avLst/>
          </a:prstGeom>
          <a:solidFill>
            <a:srgbClr val="FF9900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5" name="Line 3512"/>
          <p:cNvSpPr>
            <a:spLocks noChangeShapeType="1"/>
          </p:cNvSpPr>
          <p:nvPr/>
        </p:nvSpPr>
        <p:spPr bwMode="auto">
          <a:xfrm flipV="1">
            <a:off x="3151596" y="923924"/>
            <a:ext cx="434975" cy="62230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6" name="Text Box 3513"/>
          <p:cNvSpPr txBox="1">
            <a:spLocks noChangeArrowheads="1"/>
          </p:cNvSpPr>
          <p:nvPr/>
        </p:nvSpPr>
        <p:spPr bwMode="auto">
          <a:xfrm>
            <a:off x="2424520" y="1546224"/>
            <a:ext cx="1162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1550 nm</a:t>
            </a:r>
          </a:p>
        </p:txBody>
      </p:sp>
      <p:sp>
        <p:nvSpPr>
          <p:cNvPr id="27" name="Text Box 3514"/>
          <p:cNvSpPr txBox="1">
            <a:spLocks noChangeArrowheads="1"/>
          </p:cNvSpPr>
          <p:nvPr/>
        </p:nvSpPr>
        <p:spPr bwMode="auto">
          <a:xfrm>
            <a:off x="4276684" y="1709737"/>
            <a:ext cx="3882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FC</a:t>
            </a:r>
          </a:p>
        </p:txBody>
      </p:sp>
      <p:sp>
        <p:nvSpPr>
          <p:cNvPr id="28" name="Text Box 3515"/>
          <p:cNvSpPr txBox="1">
            <a:spLocks noChangeArrowheads="1"/>
          </p:cNvSpPr>
          <p:nvPr/>
        </p:nvSpPr>
        <p:spPr bwMode="auto">
          <a:xfrm>
            <a:off x="3099817" y="184149"/>
            <a:ext cx="3337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>
                <a:solidFill>
                  <a:sysClr val="windowText" lastClr="000000"/>
                </a:solidFill>
                <a:latin typeface="+mn-lt"/>
              </a:rPr>
              <a:t>IF</a:t>
            </a:r>
          </a:p>
        </p:txBody>
      </p:sp>
      <p:sp>
        <p:nvSpPr>
          <p:cNvPr id="29" name="Text Box 3516"/>
          <p:cNvSpPr txBox="1">
            <a:spLocks noChangeArrowheads="1"/>
          </p:cNvSpPr>
          <p:nvPr/>
        </p:nvSpPr>
        <p:spPr bwMode="auto">
          <a:xfrm>
            <a:off x="2605046" y="307974"/>
            <a:ext cx="3882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>
                <a:solidFill>
                  <a:sysClr val="windowText" lastClr="000000"/>
                </a:solidFill>
                <a:latin typeface="+mn-lt"/>
              </a:rPr>
              <a:t>FC</a:t>
            </a:r>
          </a:p>
        </p:txBody>
      </p:sp>
      <p:sp>
        <p:nvSpPr>
          <p:cNvPr id="31" name="Text Box 3518"/>
          <p:cNvSpPr txBox="1">
            <a:spLocks noChangeArrowheads="1"/>
          </p:cNvSpPr>
          <p:nvPr/>
        </p:nvSpPr>
        <p:spPr bwMode="auto">
          <a:xfrm>
            <a:off x="3471801" y="2078036"/>
            <a:ext cx="5565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SMF</a:t>
            </a:r>
          </a:p>
        </p:txBody>
      </p:sp>
      <p:sp>
        <p:nvSpPr>
          <p:cNvPr id="32" name="Oval 3519"/>
          <p:cNvSpPr>
            <a:spLocks noChangeArrowheads="1"/>
          </p:cNvSpPr>
          <p:nvPr/>
        </p:nvSpPr>
        <p:spPr bwMode="auto">
          <a:xfrm>
            <a:off x="1843495" y="349250"/>
            <a:ext cx="363538" cy="430213"/>
          </a:xfrm>
          <a:prstGeom prst="ellipse">
            <a:avLst/>
          </a:prstGeom>
          <a:noFill/>
          <a:ln w="38100" algn="ctr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33" name="Oval 3520"/>
          <p:cNvSpPr>
            <a:spLocks noChangeArrowheads="1"/>
          </p:cNvSpPr>
          <p:nvPr/>
        </p:nvSpPr>
        <p:spPr bwMode="auto">
          <a:xfrm>
            <a:off x="1552983" y="349250"/>
            <a:ext cx="361950" cy="430213"/>
          </a:xfrm>
          <a:prstGeom prst="ellipse">
            <a:avLst/>
          </a:prstGeom>
          <a:noFill/>
          <a:ln w="38100" algn="ctr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34" name="Oval 3521"/>
          <p:cNvSpPr>
            <a:spLocks noChangeArrowheads="1"/>
          </p:cNvSpPr>
          <p:nvPr/>
        </p:nvSpPr>
        <p:spPr bwMode="auto">
          <a:xfrm>
            <a:off x="1406934" y="349250"/>
            <a:ext cx="363537" cy="430213"/>
          </a:xfrm>
          <a:prstGeom prst="ellipse">
            <a:avLst/>
          </a:prstGeom>
          <a:noFill/>
          <a:ln w="38100" algn="ctr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35" name="Oval 3522"/>
          <p:cNvSpPr>
            <a:spLocks noChangeArrowheads="1"/>
          </p:cNvSpPr>
          <p:nvPr/>
        </p:nvSpPr>
        <p:spPr bwMode="auto">
          <a:xfrm>
            <a:off x="1697445" y="349250"/>
            <a:ext cx="363538" cy="430213"/>
          </a:xfrm>
          <a:prstGeom prst="ellipse">
            <a:avLst/>
          </a:prstGeom>
          <a:noFill/>
          <a:ln w="38100" algn="ctr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36" name="Text Box 3523"/>
          <p:cNvSpPr txBox="1">
            <a:spLocks noChangeArrowheads="1"/>
          </p:cNvSpPr>
          <p:nvPr/>
        </p:nvSpPr>
        <p:spPr bwMode="auto">
          <a:xfrm>
            <a:off x="1537433" y="-26989"/>
            <a:ext cx="5565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SMF</a:t>
            </a:r>
          </a:p>
        </p:txBody>
      </p:sp>
      <p:sp>
        <p:nvSpPr>
          <p:cNvPr id="37" name="Freeform 3524"/>
          <p:cNvSpPr>
            <a:spLocks/>
          </p:cNvSpPr>
          <p:nvPr/>
        </p:nvSpPr>
        <p:spPr bwMode="auto">
          <a:xfrm>
            <a:off x="971958" y="749299"/>
            <a:ext cx="258762" cy="484188"/>
          </a:xfrm>
          <a:custGeom>
            <a:avLst/>
            <a:gdLst>
              <a:gd name="T0" fmla="*/ 161 w 161"/>
              <a:gd name="T1" fmla="*/ 18 h 306"/>
              <a:gd name="T2" fmla="*/ 24 w 161"/>
              <a:gd name="T3" fmla="*/ 48 h 306"/>
              <a:gd name="T4" fmla="*/ 17 w 161"/>
              <a:gd name="T5" fmla="*/ 306 h 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1" h="306">
                <a:moveTo>
                  <a:pt x="161" y="18"/>
                </a:moveTo>
                <a:cubicBezTo>
                  <a:pt x="138" y="23"/>
                  <a:pt x="48" y="0"/>
                  <a:pt x="24" y="48"/>
                </a:cubicBezTo>
                <a:cubicBezTo>
                  <a:pt x="0" y="96"/>
                  <a:pt x="18" y="252"/>
                  <a:pt x="17" y="306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pic>
        <p:nvPicPr>
          <p:cNvPr id="27688" name="Picture 3525" descr="pola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76" y="1061825"/>
            <a:ext cx="399708" cy="120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Box 3526"/>
          <p:cNvSpPr txBox="1">
            <a:spLocks noChangeArrowheads="1"/>
          </p:cNvSpPr>
          <p:nvPr/>
        </p:nvSpPr>
        <p:spPr bwMode="auto">
          <a:xfrm>
            <a:off x="1262470" y="1068387"/>
            <a:ext cx="4892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Symbol" pitchFamily="18" charset="2"/>
              </a:rPr>
              <a:t>l</a:t>
            </a: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/4</a:t>
            </a:r>
          </a:p>
        </p:txBody>
      </p:sp>
      <p:sp>
        <p:nvSpPr>
          <p:cNvPr id="40" name="Text Box 3527"/>
          <p:cNvSpPr txBox="1">
            <a:spLocks noChangeArrowheads="1"/>
          </p:cNvSpPr>
          <p:nvPr/>
        </p:nvSpPr>
        <p:spPr bwMode="auto">
          <a:xfrm>
            <a:off x="1262470" y="1508124"/>
            <a:ext cx="4892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Symbol" pitchFamily="18" charset="2"/>
              </a:rPr>
              <a:t>l</a:t>
            </a: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/2</a:t>
            </a:r>
          </a:p>
        </p:txBody>
      </p:sp>
      <p:sp>
        <p:nvSpPr>
          <p:cNvPr id="41" name="Text Box 3528"/>
          <p:cNvSpPr txBox="1">
            <a:spLocks noChangeArrowheads="1"/>
          </p:cNvSpPr>
          <p:nvPr/>
        </p:nvSpPr>
        <p:spPr bwMode="auto">
          <a:xfrm>
            <a:off x="1262470" y="1970086"/>
            <a:ext cx="4892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Symbol" pitchFamily="18" charset="2"/>
              </a:rPr>
              <a:t>l</a:t>
            </a: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/4</a:t>
            </a:r>
          </a:p>
        </p:txBody>
      </p:sp>
      <p:sp>
        <p:nvSpPr>
          <p:cNvPr id="42" name="Freeform 3530"/>
          <p:cNvSpPr>
            <a:spLocks/>
          </p:cNvSpPr>
          <p:nvPr/>
        </p:nvSpPr>
        <p:spPr bwMode="auto">
          <a:xfrm>
            <a:off x="681446" y="4072319"/>
            <a:ext cx="365125" cy="1174753"/>
          </a:xfrm>
          <a:custGeom>
            <a:avLst/>
            <a:gdLst>
              <a:gd name="T0" fmla="*/ 227 w 227"/>
              <a:gd name="T1" fmla="*/ 0 h 590"/>
              <a:gd name="T2" fmla="*/ 181 w 227"/>
              <a:gd name="T3" fmla="*/ 363 h 590"/>
              <a:gd name="T4" fmla="*/ 0 w 227"/>
              <a:gd name="T5" fmla="*/ 590 h 5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7" h="590">
                <a:moveTo>
                  <a:pt x="227" y="0"/>
                </a:moveTo>
                <a:cubicBezTo>
                  <a:pt x="223" y="132"/>
                  <a:pt x="219" y="265"/>
                  <a:pt x="181" y="363"/>
                </a:cubicBezTo>
                <a:cubicBezTo>
                  <a:pt x="143" y="461"/>
                  <a:pt x="38" y="522"/>
                  <a:pt x="0" y="59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44" name="AutoShape 3532"/>
          <p:cNvSpPr>
            <a:spLocks noChangeArrowheads="1"/>
          </p:cNvSpPr>
          <p:nvPr/>
        </p:nvSpPr>
        <p:spPr bwMode="auto">
          <a:xfrm>
            <a:off x="827496" y="3381375"/>
            <a:ext cx="434975" cy="8604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9900"/>
              </a:gs>
              <a:gs pos="50000">
                <a:srgbClr val="FFFF00"/>
              </a:gs>
              <a:gs pos="100000">
                <a:srgbClr val="FF9900"/>
              </a:gs>
            </a:gsLst>
            <a:lin ang="5400000" scaled="1"/>
          </a:gradFill>
          <a:ln w="9525" algn="ctr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ysClr val="windowText" lastClr="000000"/>
                </a:solidFill>
                <a:latin typeface="+mn-lt"/>
              </a:rPr>
              <a:t>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ysClr val="windowText" lastClr="000000"/>
                </a:solidFill>
                <a:latin typeface="+mn-lt"/>
              </a:rPr>
              <a:t>S</a:t>
            </a:r>
          </a:p>
        </p:txBody>
      </p:sp>
      <p:grpSp>
        <p:nvGrpSpPr>
          <p:cNvPr id="2" name="Gruppo 1"/>
          <p:cNvGrpSpPr/>
          <p:nvPr/>
        </p:nvGrpSpPr>
        <p:grpSpPr>
          <a:xfrm rot="10998387" flipH="1">
            <a:off x="3918577" y="3711455"/>
            <a:ext cx="1869092" cy="1233265"/>
            <a:chOff x="688976" y="5173662"/>
            <a:chExt cx="2064154" cy="778844"/>
          </a:xfrm>
        </p:grpSpPr>
        <p:sp>
          <p:nvSpPr>
            <p:cNvPr id="47" name="Freeform 3535"/>
            <p:cNvSpPr>
              <a:spLocks/>
            </p:cNvSpPr>
            <p:nvPr/>
          </p:nvSpPr>
          <p:spPr bwMode="auto">
            <a:xfrm>
              <a:off x="688976" y="5173662"/>
              <a:ext cx="1236662" cy="428625"/>
            </a:xfrm>
            <a:custGeom>
              <a:avLst/>
              <a:gdLst>
                <a:gd name="T0" fmla="*/ 0 w 772"/>
                <a:gd name="T1" fmla="*/ 0 h 272"/>
                <a:gd name="T2" fmla="*/ 273 w 772"/>
                <a:gd name="T3" fmla="*/ 227 h 272"/>
                <a:gd name="T4" fmla="*/ 772 w 772"/>
                <a:gd name="T5" fmla="*/ 272 h 27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72" h="272">
                  <a:moveTo>
                    <a:pt x="0" y="0"/>
                  </a:moveTo>
                  <a:cubicBezTo>
                    <a:pt x="72" y="91"/>
                    <a:pt x="144" y="182"/>
                    <a:pt x="273" y="227"/>
                  </a:cubicBezTo>
                  <a:cubicBezTo>
                    <a:pt x="402" y="272"/>
                    <a:pt x="681" y="264"/>
                    <a:pt x="772" y="272"/>
                  </a:cubicBezTo>
                </a:path>
              </a:pathLst>
            </a:custGeom>
            <a:noFill/>
            <a:ln w="38100" cap="flat" cmpd="sng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8" name="Freeform 3536"/>
            <p:cNvSpPr>
              <a:spLocks/>
            </p:cNvSpPr>
            <p:nvPr/>
          </p:nvSpPr>
          <p:spPr bwMode="auto">
            <a:xfrm rot="16200000">
              <a:off x="2101461" y="5300838"/>
              <a:ext cx="357187" cy="946150"/>
            </a:xfrm>
            <a:custGeom>
              <a:avLst/>
              <a:gdLst>
                <a:gd name="T0" fmla="*/ 227 w 227"/>
                <a:gd name="T1" fmla="*/ 0 h 590"/>
                <a:gd name="T2" fmla="*/ 181 w 227"/>
                <a:gd name="T3" fmla="*/ 363 h 590"/>
                <a:gd name="T4" fmla="*/ 0 w 227"/>
                <a:gd name="T5" fmla="*/ 590 h 59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7" h="590">
                  <a:moveTo>
                    <a:pt x="227" y="0"/>
                  </a:moveTo>
                  <a:cubicBezTo>
                    <a:pt x="223" y="132"/>
                    <a:pt x="219" y="265"/>
                    <a:pt x="181" y="363"/>
                  </a:cubicBezTo>
                  <a:cubicBezTo>
                    <a:pt x="143" y="461"/>
                    <a:pt x="38" y="522"/>
                    <a:pt x="0" y="590"/>
                  </a:cubicBezTo>
                </a:path>
              </a:pathLst>
            </a:custGeom>
            <a:noFill/>
            <a:ln w="38100" cap="flat" cmpd="sng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9" name="Freeform 3537"/>
            <p:cNvSpPr>
              <a:spLocks/>
            </p:cNvSpPr>
            <p:nvPr/>
          </p:nvSpPr>
          <p:spPr bwMode="auto">
            <a:xfrm rot="16200000" flipH="1">
              <a:off x="2074863" y="4949824"/>
              <a:ext cx="358775" cy="946150"/>
            </a:xfrm>
            <a:custGeom>
              <a:avLst/>
              <a:gdLst>
                <a:gd name="T0" fmla="*/ 227 w 227"/>
                <a:gd name="T1" fmla="*/ 0 h 590"/>
                <a:gd name="T2" fmla="*/ 181 w 227"/>
                <a:gd name="T3" fmla="*/ 363 h 590"/>
                <a:gd name="T4" fmla="*/ 0 w 227"/>
                <a:gd name="T5" fmla="*/ 590 h 59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7" h="590">
                  <a:moveTo>
                    <a:pt x="227" y="0"/>
                  </a:moveTo>
                  <a:cubicBezTo>
                    <a:pt x="223" y="132"/>
                    <a:pt x="219" y="265"/>
                    <a:pt x="181" y="363"/>
                  </a:cubicBezTo>
                  <a:cubicBezTo>
                    <a:pt x="143" y="461"/>
                    <a:pt x="38" y="522"/>
                    <a:pt x="0" y="590"/>
                  </a:cubicBezTo>
                </a:path>
              </a:pathLst>
            </a:custGeom>
            <a:noFill/>
            <a:ln w="38100" cap="flat" cmpd="sng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sp>
        <p:nvSpPr>
          <p:cNvPr id="66" name="Line 3544"/>
          <p:cNvSpPr>
            <a:spLocks noChangeShapeType="1"/>
          </p:cNvSpPr>
          <p:nvPr/>
        </p:nvSpPr>
        <p:spPr bwMode="auto">
          <a:xfrm flipH="1">
            <a:off x="1311684" y="3789040"/>
            <a:ext cx="422275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70" name="AutoShape 3540"/>
          <p:cNvSpPr>
            <a:spLocks noChangeArrowheads="1"/>
          </p:cNvSpPr>
          <p:nvPr/>
        </p:nvSpPr>
        <p:spPr bwMode="auto">
          <a:xfrm>
            <a:off x="5329646" y="3041473"/>
            <a:ext cx="1038225" cy="727075"/>
          </a:xfrm>
          <a:prstGeom prst="bevel">
            <a:avLst>
              <a:gd name="adj" fmla="val 9003"/>
            </a:avLst>
          </a:prstGeom>
          <a:solidFill>
            <a:srgbClr val="3366FF">
              <a:alpha val="50195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ysClr val="windowText" lastClr="000000"/>
                </a:solidFill>
              </a:rPr>
              <a:t>InGaAs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ysClr val="windowText" lastClr="000000"/>
                </a:solidFill>
              </a:rPr>
              <a:t>SPAD 1</a:t>
            </a:r>
          </a:p>
        </p:txBody>
      </p:sp>
      <p:sp>
        <p:nvSpPr>
          <p:cNvPr id="30" name="AutoShape 3517"/>
          <p:cNvSpPr>
            <a:spLocks noChangeArrowheads="1"/>
          </p:cNvSpPr>
          <p:nvPr/>
        </p:nvSpPr>
        <p:spPr bwMode="auto">
          <a:xfrm>
            <a:off x="3489757" y="2420888"/>
            <a:ext cx="1097012" cy="573088"/>
          </a:xfrm>
          <a:prstGeom prst="bevel">
            <a:avLst>
              <a:gd name="adj" fmla="val 14280"/>
            </a:avLst>
          </a:prstGeom>
          <a:solidFill>
            <a:srgbClr val="FFFF99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ysClr val="windowText" lastClr="000000"/>
                </a:solidFill>
                <a:latin typeface="+mn-lt"/>
              </a:rPr>
              <a:t>Si-SPAD</a:t>
            </a:r>
          </a:p>
        </p:txBody>
      </p:sp>
      <p:sp>
        <p:nvSpPr>
          <p:cNvPr id="82" name="Line 3492"/>
          <p:cNvSpPr>
            <a:spLocks noChangeShapeType="1"/>
          </p:cNvSpPr>
          <p:nvPr/>
        </p:nvSpPr>
        <p:spPr bwMode="auto">
          <a:xfrm rot="16200000">
            <a:off x="2330079" y="3815437"/>
            <a:ext cx="28575" cy="2520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5" name="Line 3492"/>
          <p:cNvSpPr>
            <a:spLocks noChangeShapeType="1"/>
          </p:cNvSpPr>
          <p:nvPr/>
        </p:nvSpPr>
        <p:spPr bwMode="auto">
          <a:xfrm rot="16200000">
            <a:off x="4807718" y="4175437"/>
            <a:ext cx="28575" cy="1800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92" name="Line 3492"/>
          <p:cNvSpPr>
            <a:spLocks noChangeShapeType="1"/>
          </p:cNvSpPr>
          <p:nvPr/>
        </p:nvSpPr>
        <p:spPr bwMode="auto">
          <a:xfrm rot="16200000">
            <a:off x="6679926" y="4175437"/>
            <a:ext cx="28575" cy="1800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99" name="Freeform 3530"/>
          <p:cNvSpPr>
            <a:spLocks/>
          </p:cNvSpPr>
          <p:nvPr/>
        </p:nvSpPr>
        <p:spPr bwMode="auto">
          <a:xfrm rot="5400000">
            <a:off x="1316514" y="4867456"/>
            <a:ext cx="440098" cy="1026068"/>
          </a:xfrm>
          <a:custGeom>
            <a:avLst/>
            <a:gdLst>
              <a:gd name="T0" fmla="*/ 227 w 227"/>
              <a:gd name="T1" fmla="*/ 0 h 590"/>
              <a:gd name="T2" fmla="*/ 181 w 227"/>
              <a:gd name="T3" fmla="*/ 363 h 590"/>
              <a:gd name="T4" fmla="*/ 0 w 227"/>
              <a:gd name="T5" fmla="*/ 590 h 5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7" h="590">
                <a:moveTo>
                  <a:pt x="227" y="0"/>
                </a:moveTo>
                <a:cubicBezTo>
                  <a:pt x="223" y="132"/>
                  <a:pt x="219" y="265"/>
                  <a:pt x="181" y="363"/>
                </a:cubicBezTo>
                <a:cubicBezTo>
                  <a:pt x="143" y="461"/>
                  <a:pt x="38" y="522"/>
                  <a:pt x="0" y="59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57" name="Rettangolo arrotondato 56"/>
          <p:cNvSpPr/>
          <p:nvPr/>
        </p:nvSpPr>
        <p:spPr bwMode="auto">
          <a:xfrm>
            <a:off x="1784648" y="4897098"/>
            <a:ext cx="883238" cy="361696"/>
          </a:xfrm>
          <a:prstGeom prst="roundRect">
            <a:avLst/>
          </a:prstGeom>
          <a:solidFill>
            <a:srgbClr val="CC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1" hangingPunct="1"/>
            <a:r>
              <a:rPr lang="it-IT" sz="1600" dirty="0"/>
              <a:t>System</a:t>
            </a:r>
          </a:p>
        </p:txBody>
      </p:sp>
      <p:sp>
        <p:nvSpPr>
          <p:cNvPr id="109" name="Freeform 3530"/>
          <p:cNvSpPr>
            <a:spLocks/>
          </p:cNvSpPr>
          <p:nvPr/>
        </p:nvSpPr>
        <p:spPr bwMode="auto">
          <a:xfrm rot="5400000">
            <a:off x="1141513" y="5085467"/>
            <a:ext cx="723788" cy="1211876"/>
          </a:xfrm>
          <a:custGeom>
            <a:avLst/>
            <a:gdLst>
              <a:gd name="T0" fmla="*/ 227 w 227"/>
              <a:gd name="T1" fmla="*/ 0 h 590"/>
              <a:gd name="T2" fmla="*/ 181 w 227"/>
              <a:gd name="T3" fmla="*/ 363 h 590"/>
              <a:gd name="T4" fmla="*/ 0 w 227"/>
              <a:gd name="T5" fmla="*/ 590 h 5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7" h="590">
                <a:moveTo>
                  <a:pt x="227" y="0"/>
                </a:moveTo>
                <a:cubicBezTo>
                  <a:pt x="223" y="132"/>
                  <a:pt x="219" y="265"/>
                  <a:pt x="181" y="363"/>
                </a:cubicBezTo>
                <a:cubicBezTo>
                  <a:pt x="143" y="461"/>
                  <a:pt x="38" y="522"/>
                  <a:pt x="0" y="59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0" name="Freeform 3530"/>
          <p:cNvSpPr>
            <a:spLocks/>
          </p:cNvSpPr>
          <p:nvPr/>
        </p:nvSpPr>
        <p:spPr bwMode="auto">
          <a:xfrm rot="5400000">
            <a:off x="768769" y="5297207"/>
            <a:ext cx="1163887" cy="1338534"/>
          </a:xfrm>
          <a:custGeom>
            <a:avLst/>
            <a:gdLst>
              <a:gd name="T0" fmla="*/ 227 w 227"/>
              <a:gd name="T1" fmla="*/ 0 h 590"/>
              <a:gd name="T2" fmla="*/ 181 w 227"/>
              <a:gd name="T3" fmla="*/ 363 h 590"/>
              <a:gd name="T4" fmla="*/ 0 w 227"/>
              <a:gd name="T5" fmla="*/ 590 h 5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7" h="590">
                <a:moveTo>
                  <a:pt x="227" y="0"/>
                </a:moveTo>
                <a:cubicBezTo>
                  <a:pt x="223" y="132"/>
                  <a:pt x="219" y="265"/>
                  <a:pt x="181" y="363"/>
                </a:cubicBezTo>
                <a:cubicBezTo>
                  <a:pt x="143" y="461"/>
                  <a:pt x="38" y="522"/>
                  <a:pt x="0" y="59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grpSp>
        <p:nvGrpSpPr>
          <p:cNvPr id="59" name="Gruppo 58"/>
          <p:cNvGrpSpPr/>
          <p:nvPr/>
        </p:nvGrpSpPr>
        <p:grpSpPr>
          <a:xfrm>
            <a:off x="2360713" y="5268715"/>
            <a:ext cx="1470377" cy="296687"/>
            <a:chOff x="1979832" y="5268714"/>
            <a:chExt cx="1470377" cy="296687"/>
          </a:xfrm>
        </p:grpSpPr>
        <p:sp>
          <p:nvSpPr>
            <p:cNvPr id="111" name="Line 3492"/>
            <p:cNvSpPr>
              <a:spLocks noChangeShapeType="1"/>
            </p:cNvSpPr>
            <p:nvPr/>
          </p:nvSpPr>
          <p:spPr bwMode="auto">
            <a:xfrm rot="16200000">
              <a:off x="2517069" y="5022638"/>
              <a:ext cx="5526" cy="108000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12" name="Freeform 3530"/>
            <p:cNvSpPr>
              <a:spLocks/>
            </p:cNvSpPr>
            <p:nvPr/>
          </p:nvSpPr>
          <p:spPr bwMode="auto">
            <a:xfrm rot="5400000" flipV="1">
              <a:off x="3109440" y="5219107"/>
              <a:ext cx="291161" cy="390376"/>
            </a:xfrm>
            <a:custGeom>
              <a:avLst/>
              <a:gdLst>
                <a:gd name="T0" fmla="*/ 227 w 227"/>
                <a:gd name="T1" fmla="*/ 0 h 590"/>
                <a:gd name="T2" fmla="*/ 181 w 227"/>
                <a:gd name="T3" fmla="*/ 363 h 590"/>
                <a:gd name="T4" fmla="*/ 0 w 227"/>
                <a:gd name="T5" fmla="*/ 590 h 59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7" h="590">
                  <a:moveTo>
                    <a:pt x="227" y="0"/>
                  </a:moveTo>
                  <a:cubicBezTo>
                    <a:pt x="223" y="132"/>
                    <a:pt x="219" y="265"/>
                    <a:pt x="181" y="363"/>
                  </a:cubicBezTo>
                  <a:cubicBezTo>
                    <a:pt x="143" y="461"/>
                    <a:pt x="38" y="522"/>
                    <a:pt x="0" y="590"/>
                  </a:cubicBezTo>
                </a:path>
              </a:pathLst>
            </a:custGeom>
            <a:noFill/>
            <a:ln w="38100" cap="flat" cmpd="sng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grpSp>
        <p:nvGrpSpPr>
          <p:cNvPr id="113" name="Gruppo 112"/>
          <p:cNvGrpSpPr/>
          <p:nvPr/>
        </p:nvGrpSpPr>
        <p:grpSpPr>
          <a:xfrm>
            <a:off x="2432720" y="5247071"/>
            <a:ext cx="3291390" cy="820644"/>
            <a:chOff x="1979832" y="4744757"/>
            <a:chExt cx="3291390" cy="820644"/>
          </a:xfrm>
        </p:grpSpPr>
        <p:sp>
          <p:nvSpPr>
            <p:cNvPr id="114" name="Line 3492"/>
            <p:cNvSpPr>
              <a:spLocks noChangeShapeType="1"/>
            </p:cNvSpPr>
            <p:nvPr/>
          </p:nvSpPr>
          <p:spPr bwMode="auto">
            <a:xfrm rot="16200000">
              <a:off x="3453069" y="4086638"/>
              <a:ext cx="5526" cy="295200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15" name="Freeform 3530"/>
            <p:cNvSpPr>
              <a:spLocks/>
            </p:cNvSpPr>
            <p:nvPr/>
          </p:nvSpPr>
          <p:spPr bwMode="auto">
            <a:xfrm rot="5400000" flipV="1">
              <a:off x="4668474" y="4957129"/>
              <a:ext cx="815120" cy="390376"/>
            </a:xfrm>
            <a:custGeom>
              <a:avLst/>
              <a:gdLst>
                <a:gd name="T0" fmla="*/ 227 w 227"/>
                <a:gd name="T1" fmla="*/ 0 h 590"/>
                <a:gd name="T2" fmla="*/ 181 w 227"/>
                <a:gd name="T3" fmla="*/ 363 h 590"/>
                <a:gd name="T4" fmla="*/ 0 w 227"/>
                <a:gd name="T5" fmla="*/ 590 h 59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7" h="590">
                  <a:moveTo>
                    <a:pt x="227" y="0"/>
                  </a:moveTo>
                  <a:cubicBezTo>
                    <a:pt x="223" y="132"/>
                    <a:pt x="219" y="265"/>
                    <a:pt x="181" y="363"/>
                  </a:cubicBezTo>
                  <a:cubicBezTo>
                    <a:pt x="143" y="461"/>
                    <a:pt x="38" y="522"/>
                    <a:pt x="0" y="590"/>
                  </a:cubicBezTo>
                </a:path>
              </a:pathLst>
            </a:custGeom>
            <a:noFill/>
            <a:ln w="38100" cap="flat" cmpd="sng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grpSp>
        <p:nvGrpSpPr>
          <p:cNvPr id="116" name="Gruppo 115"/>
          <p:cNvGrpSpPr/>
          <p:nvPr/>
        </p:nvGrpSpPr>
        <p:grpSpPr>
          <a:xfrm>
            <a:off x="2461366" y="5258796"/>
            <a:ext cx="5083923" cy="1315988"/>
            <a:chOff x="1979832" y="4249413"/>
            <a:chExt cx="5083923" cy="1315988"/>
          </a:xfrm>
        </p:grpSpPr>
        <p:sp>
          <p:nvSpPr>
            <p:cNvPr id="117" name="Line 3492"/>
            <p:cNvSpPr>
              <a:spLocks noChangeShapeType="1"/>
            </p:cNvSpPr>
            <p:nvPr/>
          </p:nvSpPr>
          <p:spPr bwMode="auto">
            <a:xfrm rot="16200000">
              <a:off x="4029069" y="3510638"/>
              <a:ext cx="5526" cy="410400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18" name="Freeform 3530"/>
            <p:cNvSpPr>
              <a:spLocks/>
            </p:cNvSpPr>
            <p:nvPr/>
          </p:nvSpPr>
          <p:spPr bwMode="auto">
            <a:xfrm rot="5400000" flipV="1">
              <a:off x="5905013" y="4401134"/>
              <a:ext cx="1310464" cy="1007021"/>
            </a:xfrm>
            <a:custGeom>
              <a:avLst/>
              <a:gdLst>
                <a:gd name="T0" fmla="*/ 227 w 227"/>
                <a:gd name="T1" fmla="*/ 0 h 590"/>
                <a:gd name="T2" fmla="*/ 181 w 227"/>
                <a:gd name="T3" fmla="*/ 363 h 590"/>
                <a:gd name="T4" fmla="*/ 0 w 227"/>
                <a:gd name="T5" fmla="*/ 590 h 59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7" h="590">
                  <a:moveTo>
                    <a:pt x="227" y="0"/>
                  </a:moveTo>
                  <a:cubicBezTo>
                    <a:pt x="223" y="132"/>
                    <a:pt x="219" y="265"/>
                    <a:pt x="181" y="363"/>
                  </a:cubicBezTo>
                  <a:cubicBezTo>
                    <a:pt x="143" y="461"/>
                    <a:pt x="38" y="522"/>
                    <a:pt x="0" y="590"/>
                  </a:cubicBezTo>
                </a:path>
              </a:pathLst>
            </a:custGeom>
            <a:noFill/>
            <a:ln w="38100" cap="flat" cmpd="sng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grpSp>
        <p:nvGrpSpPr>
          <p:cNvPr id="56" name="Gruppo 55"/>
          <p:cNvGrpSpPr/>
          <p:nvPr/>
        </p:nvGrpSpPr>
        <p:grpSpPr>
          <a:xfrm>
            <a:off x="3404097" y="4873749"/>
            <a:ext cx="877748" cy="403376"/>
            <a:chOff x="2053360" y="5043230"/>
            <a:chExt cx="877748" cy="403376"/>
          </a:xfrm>
        </p:grpSpPr>
        <p:sp>
          <p:nvSpPr>
            <p:cNvPr id="38" name="Ovale 37"/>
            <p:cNvSpPr/>
            <p:nvPr/>
          </p:nvSpPr>
          <p:spPr bwMode="auto">
            <a:xfrm>
              <a:off x="2053360" y="5043230"/>
              <a:ext cx="877748" cy="40337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1" hangingPunct="1"/>
              <a:endParaRPr lang="it-IT" sz="1400" dirty="0" err="1"/>
            </a:p>
          </p:txBody>
        </p:sp>
        <p:sp>
          <p:nvSpPr>
            <p:cNvPr id="50" name="Text Box 3538"/>
            <p:cNvSpPr txBox="1">
              <a:spLocks noChangeArrowheads="1"/>
            </p:cNvSpPr>
            <p:nvPr/>
          </p:nvSpPr>
          <p:spPr bwMode="auto">
            <a:xfrm>
              <a:off x="2125073" y="5094169"/>
              <a:ext cx="7270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i="0" kern="0" dirty="0">
                  <a:solidFill>
                    <a:sysClr val="windowText" lastClr="000000"/>
                  </a:solidFill>
                  <a:latin typeface="+mn-lt"/>
                </a:rPr>
                <a:t>PS1</a:t>
              </a:r>
            </a:p>
          </p:txBody>
        </p:sp>
      </p:grpSp>
      <p:grpSp>
        <p:nvGrpSpPr>
          <p:cNvPr id="55" name="Gruppo 54"/>
          <p:cNvGrpSpPr/>
          <p:nvPr/>
        </p:nvGrpSpPr>
        <p:grpSpPr>
          <a:xfrm>
            <a:off x="5276305" y="4873749"/>
            <a:ext cx="877748" cy="403376"/>
            <a:chOff x="4218019" y="5043230"/>
            <a:chExt cx="877748" cy="403376"/>
          </a:xfrm>
        </p:grpSpPr>
        <p:sp>
          <p:nvSpPr>
            <p:cNvPr id="86" name="Ovale 85"/>
            <p:cNvSpPr/>
            <p:nvPr/>
          </p:nvSpPr>
          <p:spPr bwMode="auto">
            <a:xfrm>
              <a:off x="4218019" y="5043230"/>
              <a:ext cx="877748" cy="40337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1" hangingPunct="1"/>
              <a:endParaRPr lang="it-IT" sz="1400" dirty="0" err="1"/>
            </a:p>
          </p:txBody>
        </p:sp>
        <p:sp>
          <p:nvSpPr>
            <p:cNvPr id="96" name="Text Box 3538"/>
            <p:cNvSpPr txBox="1">
              <a:spLocks noChangeArrowheads="1"/>
            </p:cNvSpPr>
            <p:nvPr/>
          </p:nvSpPr>
          <p:spPr bwMode="auto">
            <a:xfrm>
              <a:off x="4314208" y="5090137"/>
              <a:ext cx="7270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i="0" kern="0" dirty="0">
                  <a:solidFill>
                    <a:sysClr val="windowText" lastClr="000000"/>
                  </a:solidFill>
                  <a:latin typeface="+mn-lt"/>
                </a:rPr>
                <a:t>PS2</a:t>
              </a:r>
            </a:p>
          </p:txBody>
        </p:sp>
      </p:grpSp>
      <p:sp>
        <p:nvSpPr>
          <p:cNvPr id="106" name="Rettangolo arrotondato 105"/>
          <p:cNvSpPr/>
          <p:nvPr/>
        </p:nvSpPr>
        <p:spPr bwMode="auto">
          <a:xfrm>
            <a:off x="1873437" y="5384530"/>
            <a:ext cx="732981" cy="361696"/>
          </a:xfrm>
          <a:prstGeom prst="roundRect">
            <a:avLst/>
          </a:prstGeom>
          <a:gradFill flip="none" rotWithShape="1">
            <a:gsLst>
              <a:gs pos="10000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1" hangingPunct="1"/>
            <a:r>
              <a:rPr lang="it-IT" sz="1600" dirty="0" err="1"/>
              <a:t>Hom</a:t>
            </a:r>
            <a:r>
              <a:rPr lang="it-IT" sz="1600" dirty="0"/>
              <a:t> 1</a:t>
            </a:r>
          </a:p>
        </p:txBody>
      </p:sp>
      <p:sp>
        <p:nvSpPr>
          <p:cNvPr id="107" name="Rettangolo arrotondato 106"/>
          <p:cNvSpPr/>
          <p:nvPr/>
        </p:nvSpPr>
        <p:spPr bwMode="auto">
          <a:xfrm>
            <a:off x="1873436" y="5886248"/>
            <a:ext cx="732981" cy="361696"/>
          </a:xfrm>
          <a:prstGeom prst="roundRect">
            <a:avLst/>
          </a:prstGeom>
          <a:gradFill flip="none" rotWithShape="1">
            <a:gsLst>
              <a:gs pos="10000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1" hangingPunct="1"/>
            <a:r>
              <a:rPr lang="it-IT" sz="1600" dirty="0" err="1"/>
              <a:t>Hom</a:t>
            </a:r>
            <a:r>
              <a:rPr lang="it-IT" sz="1600" dirty="0"/>
              <a:t> 2</a:t>
            </a:r>
            <a:endParaRPr lang="it-IT" sz="1800" dirty="0"/>
          </a:p>
        </p:txBody>
      </p:sp>
      <p:sp>
        <p:nvSpPr>
          <p:cNvPr id="108" name="Rettangolo arrotondato 107"/>
          <p:cNvSpPr/>
          <p:nvPr/>
        </p:nvSpPr>
        <p:spPr bwMode="auto">
          <a:xfrm>
            <a:off x="1873435" y="6379672"/>
            <a:ext cx="732981" cy="361696"/>
          </a:xfrm>
          <a:prstGeom prst="roundRect">
            <a:avLst/>
          </a:prstGeom>
          <a:gradFill flip="none" rotWithShape="1">
            <a:gsLst>
              <a:gs pos="10000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1" hangingPunct="1"/>
            <a:r>
              <a:rPr lang="it-IT" sz="1600" dirty="0" err="1"/>
              <a:t>Hom</a:t>
            </a:r>
            <a:r>
              <a:rPr lang="it-IT" sz="1600" dirty="0"/>
              <a:t> 3</a:t>
            </a:r>
          </a:p>
        </p:txBody>
      </p:sp>
      <p:grpSp>
        <p:nvGrpSpPr>
          <p:cNvPr id="61" name="Gruppo 60"/>
          <p:cNvGrpSpPr/>
          <p:nvPr/>
        </p:nvGrpSpPr>
        <p:grpSpPr>
          <a:xfrm rot="19140190">
            <a:off x="3796890" y="4192316"/>
            <a:ext cx="601711" cy="277429"/>
            <a:chOff x="3812234" y="3257338"/>
            <a:chExt cx="800100" cy="430213"/>
          </a:xfrm>
        </p:grpSpPr>
        <p:sp>
          <p:nvSpPr>
            <p:cNvPr id="119" name="Oval 3519"/>
            <p:cNvSpPr>
              <a:spLocks noChangeArrowheads="1"/>
            </p:cNvSpPr>
            <p:nvPr/>
          </p:nvSpPr>
          <p:spPr bwMode="auto">
            <a:xfrm>
              <a:off x="4248796" y="3257338"/>
              <a:ext cx="363538" cy="4302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20" name="Oval 3520"/>
            <p:cNvSpPr>
              <a:spLocks noChangeArrowheads="1"/>
            </p:cNvSpPr>
            <p:nvPr/>
          </p:nvSpPr>
          <p:spPr bwMode="auto">
            <a:xfrm>
              <a:off x="3958284" y="3257338"/>
              <a:ext cx="361950" cy="4302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21" name="Oval 3521"/>
            <p:cNvSpPr>
              <a:spLocks noChangeArrowheads="1"/>
            </p:cNvSpPr>
            <p:nvPr/>
          </p:nvSpPr>
          <p:spPr bwMode="auto">
            <a:xfrm>
              <a:off x="3812234" y="3257338"/>
              <a:ext cx="363537" cy="4302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22" name="Oval 3522"/>
            <p:cNvSpPr>
              <a:spLocks noChangeArrowheads="1"/>
            </p:cNvSpPr>
            <p:nvPr/>
          </p:nvSpPr>
          <p:spPr bwMode="auto">
            <a:xfrm>
              <a:off x="4102746" y="3257338"/>
              <a:ext cx="363538" cy="4302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sp>
        <p:nvSpPr>
          <p:cNvPr id="123" name="Text Box 3523"/>
          <p:cNvSpPr txBox="1">
            <a:spLocks noChangeArrowheads="1"/>
          </p:cNvSpPr>
          <p:nvPr/>
        </p:nvSpPr>
        <p:spPr bwMode="auto">
          <a:xfrm>
            <a:off x="3518350" y="3903220"/>
            <a:ext cx="5565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SMF</a:t>
            </a:r>
          </a:p>
        </p:txBody>
      </p:sp>
      <p:sp>
        <p:nvSpPr>
          <p:cNvPr id="69" name="AutoShape 3539"/>
          <p:cNvSpPr>
            <a:spLocks noChangeArrowheads="1"/>
          </p:cNvSpPr>
          <p:nvPr/>
        </p:nvSpPr>
        <p:spPr bwMode="auto">
          <a:xfrm>
            <a:off x="8284181" y="3036711"/>
            <a:ext cx="1038225" cy="731837"/>
          </a:xfrm>
          <a:prstGeom prst="bevel">
            <a:avLst>
              <a:gd name="adj" fmla="val 9033"/>
            </a:avLst>
          </a:prstGeom>
          <a:solidFill>
            <a:srgbClr val="3366FF">
              <a:alpha val="50195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ysClr val="windowText" lastClr="000000"/>
                </a:solidFill>
              </a:rPr>
              <a:t>InGaAs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ysClr val="windowText" lastClr="000000"/>
                </a:solidFill>
              </a:rPr>
              <a:t>SPAD 2</a:t>
            </a:r>
          </a:p>
        </p:txBody>
      </p:sp>
      <p:sp>
        <p:nvSpPr>
          <p:cNvPr id="131" name="Freeform 3537"/>
          <p:cNvSpPr>
            <a:spLocks/>
          </p:cNvSpPr>
          <p:nvPr/>
        </p:nvSpPr>
        <p:spPr bwMode="auto">
          <a:xfrm rot="12023591">
            <a:off x="7614752" y="4367627"/>
            <a:ext cx="358436" cy="824975"/>
          </a:xfrm>
          <a:custGeom>
            <a:avLst/>
            <a:gdLst>
              <a:gd name="T0" fmla="*/ 227 w 227"/>
              <a:gd name="T1" fmla="*/ 0 h 590"/>
              <a:gd name="T2" fmla="*/ 181 w 227"/>
              <a:gd name="T3" fmla="*/ 363 h 590"/>
              <a:gd name="T4" fmla="*/ 0 w 227"/>
              <a:gd name="T5" fmla="*/ 590 h 5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7" h="590">
                <a:moveTo>
                  <a:pt x="227" y="0"/>
                </a:moveTo>
                <a:cubicBezTo>
                  <a:pt x="223" y="132"/>
                  <a:pt x="219" y="265"/>
                  <a:pt x="181" y="363"/>
                </a:cubicBezTo>
                <a:cubicBezTo>
                  <a:pt x="143" y="461"/>
                  <a:pt x="38" y="522"/>
                  <a:pt x="0" y="59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32" name="Freeform 3537"/>
          <p:cNvSpPr>
            <a:spLocks/>
          </p:cNvSpPr>
          <p:nvPr/>
        </p:nvSpPr>
        <p:spPr bwMode="auto">
          <a:xfrm rot="218581">
            <a:off x="7892495" y="4796939"/>
            <a:ext cx="1060453" cy="330145"/>
          </a:xfrm>
          <a:custGeom>
            <a:avLst/>
            <a:gdLst>
              <a:gd name="T0" fmla="*/ 227 w 227"/>
              <a:gd name="T1" fmla="*/ 0 h 590"/>
              <a:gd name="T2" fmla="*/ 181 w 227"/>
              <a:gd name="T3" fmla="*/ 363 h 590"/>
              <a:gd name="T4" fmla="*/ 0 w 227"/>
              <a:gd name="T5" fmla="*/ 590 h 5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7" h="590">
                <a:moveTo>
                  <a:pt x="227" y="0"/>
                </a:moveTo>
                <a:cubicBezTo>
                  <a:pt x="223" y="132"/>
                  <a:pt x="219" y="265"/>
                  <a:pt x="181" y="363"/>
                </a:cubicBezTo>
                <a:cubicBezTo>
                  <a:pt x="143" y="461"/>
                  <a:pt x="38" y="522"/>
                  <a:pt x="0" y="59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grpSp>
        <p:nvGrpSpPr>
          <p:cNvPr id="133" name="Gruppo 132"/>
          <p:cNvGrpSpPr/>
          <p:nvPr/>
        </p:nvGrpSpPr>
        <p:grpSpPr>
          <a:xfrm rot="16200000" flipH="1">
            <a:off x="8466620" y="3788564"/>
            <a:ext cx="497061" cy="464321"/>
            <a:chOff x="1781176" y="5001159"/>
            <a:chExt cx="971954" cy="951347"/>
          </a:xfrm>
        </p:grpSpPr>
        <p:sp>
          <p:nvSpPr>
            <p:cNvPr id="135" name="Freeform 3536"/>
            <p:cNvSpPr>
              <a:spLocks/>
            </p:cNvSpPr>
            <p:nvPr/>
          </p:nvSpPr>
          <p:spPr bwMode="auto">
            <a:xfrm rot="16200000">
              <a:off x="2101461" y="5300838"/>
              <a:ext cx="357187" cy="946150"/>
            </a:xfrm>
            <a:custGeom>
              <a:avLst/>
              <a:gdLst>
                <a:gd name="T0" fmla="*/ 227 w 227"/>
                <a:gd name="T1" fmla="*/ 0 h 590"/>
                <a:gd name="T2" fmla="*/ 181 w 227"/>
                <a:gd name="T3" fmla="*/ 363 h 590"/>
                <a:gd name="T4" fmla="*/ 0 w 227"/>
                <a:gd name="T5" fmla="*/ 590 h 59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7" h="590">
                  <a:moveTo>
                    <a:pt x="227" y="0"/>
                  </a:moveTo>
                  <a:cubicBezTo>
                    <a:pt x="223" y="132"/>
                    <a:pt x="219" y="265"/>
                    <a:pt x="181" y="363"/>
                  </a:cubicBezTo>
                  <a:cubicBezTo>
                    <a:pt x="143" y="461"/>
                    <a:pt x="38" y="522"/>
                    <a:pt x="0" y="590"/>
                  </a:cubicBezTo>
                </a:path>
              </a:pathLst>
            </a:custGeom>
            <a:noFill/>
            <a:ln w="38100" cap="flat" cmpd="sng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36" name="Freeform 3537"/>
            <p:cNvSpPr>
              <a:spLocks/>
            </p:cNvSpPr>
            <p:nvPr/>
          </p:nvSpPr>
          <p:spPr bwMode="auto">
            <a:xfrm rot="16200000" flipH="1">
              <a:off x="1953688" y="4828647"/>
              <a:ext cx="601125" cy="946150"/>
            </a:xfrm>
            <a:custGeom>
              <a:avLst/>
              <a:gdLst>
                <a:gd name="T0" fmla="*/ 227 w 227"/>
                <a:gd name="T1" fmla="*/ 0 h 590"/>
                <a:gd name="T2" fmla="*/ 181 w 227"/>
                <a:gd name="T3" fmla="*/ 363 h 590"/>
                <a:gd name="T4" fmla="*/ 0 w 227"/>
                <a:gd name="T5" fmla="*/ 590 h 59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7" h="590">
                  <a:moveTo>
                    <a:pt x="227" y="0"/>
                  </a:moveTo>
                  <a:cubicBezTo>
                    <a:pt x="223" y="132"/>
                    <a:pt x="219" y="265"/>
                    <a:pt x="181" y="363"/>
                  </a:cubicBezTo>
                  <a:cubicBezTo>
                    <a:pt x="143" y="461"/>
                    <a:pt x="38" y="522"/>
                    <a:pt x="0" y="590"/>
                  </a:cubicBezTo>
                </a:path>
              </a:pathLst>
            </a:custGeom>
            <a:noFill/>
            <a:ln w="38100" cap="flat" cmpd="sng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sp>
        <p:nvSpPr>
          <p:cNvPr id="139" name="Line 3492"/>
          <p:cNvSpPr>
            <a:spLocks noChangeShapeType="1"/>
          </p:cNvSpPr>
          <p:nvPr/>
        </p:nvSpPr>
        <p:spPr bwMode="auto">
          <a:xfrm rot="10800000" flipH="1">
            <a:off x="7992947" y="4233405"/>
            <a:ext cx="523644" cy="265642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grpSp>
        <p:nvGrpSpPr>
          <p:cNvPr id="51" name="Gruppo 50"/>
          <p:cNvGrpSpPr/>
          <p:nvPr/>
        </p:nvGrpSpPr>
        <p:grpSpPr>
          <a:xfrm>
            <a:off x="7148513" y="4873749"/>
            <a:ext cx="877748" cy="403376"/>
            <a:chOff x="6440204" y="5043230"/>
            <a:chExt cx="877748" cy="403376"/>
          </a:xfrm>
        </p:grpSpPr>
        <p:sp>
          <p:nvSpPr>
            <p:cNvPr id="93" name="Ovale 92"/>
            <p:cNvSpPr/>
            <p:nvPr/>
          </p:nvSpPr>
          <p:spPr bwMode="auto">
            <a:xfrm>
              <a:off x="6440204" y="5043230"/>
              <a:ext cx="877748" cy="40337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1" hangingPunct="1"/>
              <a:endParaRPr lang="it-IT" sz="1400" dirty="0" err="1"/>
            </a:p>
          </p:txBody>
        </p:sp>
        <p:sp>
          <p:nvSpPr>
            <p:cNvPr id="98" name="Text Box 3538"/>
            <p:cNvSpPr txBox="1">
              <a:spLocks noChangeArrowheads="1"/>
            </p:cNvSpPr>
            <p:nvPr/>
          </p:nvSpPr>
          <p:spPr bwMode="auto">
            <a:xfrm>
              <a:off x="6528656" y="5090137"/>
              <a:ext cx="7270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ctr" eaLnBrk="0" hangingPunct="0">
                <a:defRPr sz="24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i="0" kern="0" dirty="0">
                  <a:solidFill>
                    <a:sysClr val="windowText" lastClr="000000"/>
                  </a:solidFill>
                  <a:latin typeface="+mn-lt"/>
                </a:rPr>
                <a:t>PS3</a:t>
              </a:r>
            </a:p>
          </p:txBody>
        </p:sp>
      </p:grpSp>
      <p:grpSp>
        <p:nvGrpSpPr>
          <p:cNvPr id="140" name="Gruppo 139"/>
          <p:cNvGrpSpPr/>
          <p:nvPr/>
        </p:nvGrpSpPr>
        <p:grpSpPr>
          <a:xfrm rot="19970275">
            <a:off x="7759781" y="4181654"/>
            <a:ext cx="601711" cy="277429"/>
            <a:chOff x="3812234" y="3257338"/>
            <a:chExt cx="800100" cy="430213"/>
          </a:xfrm>
        </p:grpSpPr>
        <p:sp>
          <p:nvSpPr>
            <p:cNvPr id="141" name="Oval 3519"/>
            <p:cNvSpPr>
              <a:spLocks noChangeArrowheads="1"/>
            </p:cNvSpPr>
            <p:nvPr/>
          </p:nvSpPr>
          <p:spPr bwMode="auto">
            <a:xfrm>
              <a:off x="4248796" y="3257338"/>
              <a:ext cx="363538" cy="4302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42" name="Oval 3520"/>
            <p:cNvSpPr>
              <a:spLocks noChangeArrowheads="1"/>
            </p:cNvSpPr>
            <p:nvPr/>
          </p:nvSpPr>
          <p:spPr bwMode="auto">
            <a:xfrm>
              <a:off x="3958284" y="3257338"/>
              <a:ext cx="361950" cy="4302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43" name="Oval 3521"/>
            <p:cNvSpPr>
              <a:spLocks noChangeArrowheads="1"/>
            </p:cNvSpPr>
            <p:nvPr/>
          </p:nvSpPr>
          <p:spPr bwMode="auto">
            <a:xfrm>
              <a:off x="3812234" y="3257338"/>
              <a:ext cx="363537" cy="4302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44" name="Oval 3522"/>
            <p:cNvSpPr>
              <a:spLocks noChangeArrowheads="1"/>
            </p:cNvSpPr>
            <p:nvPr/>
          </p:nvSpPr>
          <p:spPr bwMode="auto">
            <a:xfrm>
              <a:off x="4102746" y="3257338"/>
              <a:ext cx="363538" cy="4302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kern="0"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sp>
        <p:nvSpPr>
          <p:cNvPr id="145" name="Text Box 3523"/>
          <p:cNvSpPr txBox="1">
            <a:spLocks noChangeArrowheads="1"/>
          </p:cNvSpPr>
          <p:nvPr/>
        </p:nvSpPr>
        <p:spPr bwMode="auto">
          <a:xfrm>
            <a:off x="7424724" y="3953370"/>
            <a:ext cx="5565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>
                <a:solidFill>
                  <a:sysClr val="windowText" lastClr="000000"/>
                </a:solidFill>
                <a:latin typeface="+mn-lt"/>
              </a:rPr>
              <a:t>SMF</a:t>
            </a:r>
          </a:p>
        </p:txBody>
      </p:sp>
      <p:sp>
        <p:nvSpPr>
          <p:cNvPr id="146" name="Freeform 3537"/>
          <p:cNvSpPr>
            <a:spLocks/>
          </p:cNvSpPr>
          <p:nvPr/>
        </p:nvSpPr>
        <p:spPr bwMode="auto">
          <a:xfrm rot="19148866">
            <a:off x="8737656" y="4334137"/>
            <a:ext cx="419309" cy="484882"/>
          </a:xfrm>
          <a:custGeom>
            <a:avLst/>
            <a:gdLst>
              <a:gd name="T0" fmla="*/ 227 w 227"/>
              <a:gd name="T1" fmla="*/ 0 h 590"/>
              <a:gd name="T2" fmla="*/ 181 w 227"/>
              <a:gd name="T3" fmla="*/ 363 h 590"/>
              <a:gd name="T4" fmla="*/ 0 w 227"/>
              <a:gd name="T5" fmla="*/ 590 h 5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7" h="590">
                <a:moveTo>
                  <a:pt x="227" y="0"/>
                </a:moveTo>
                <a:cubicBezTo>
                  <a:pt x="223" y="132"/>
                  <a:pt x="219" y="265"/>
                  <a:pt x="181" y="363"/>
                </a:cubicBezTo>
                <a:cubicBezTo>
                  <a:pt x="143" y="461"/>
                  <a:pt x="38" y="522"/>
                  <a:pt x="0" y="59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48" name="Line 3544"/>
          <p:cNvSpPr>
            <a:spLocks noChangeShapeType="1"/>
          </p:cNvSpPr>
          <p:nvPr/>
        </p:nvSpPr>
        <p:spPr bwMode="auto">
          <a:xfrm rot="16200000" flipH="1">
            <a:off x="2128968" y="3104937"/>
            <a:ext cx="504000" cy="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49" name="AutoShape 3529"/>
          <p:cNvSpPr>
            <a:spLocks noChangeArrowheads="1"/>
          </p:cNvSpPr>
          <p:nvPr/>
        </p:nvSpPr>
        <p:spPr bwMode="auto">
          <a:xfrm>
            <a:off x="6590591" y="2348880"/>
            <a:ext cx="1508481" cy="758706"/>
          </a:xfrm>
          <a:prstGeom prst="bevel">
            <a:avLst>
              <a:gd name="adj" fmla="val 9328"/>
            </a:avLst>
          </a:prstGeom>
          <a:solidFill>
            <a:srgbClr val="FFCC99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ysClr val="windowText" lastClr="000000"/>
                </a:solidFill>
                <a:latin typeface="+mn-lt"/>
              </a:rPr>
              <a:t>Time-</a:t>
            </a:r>
            <a:r>
              <a:rPr lang="it-IT" sz="1600" kern="0" dirty="0" err="1">
                <a:solidFill>
                  <a:sysClr val="windowText" lastClr="000000"/>
                </a:solidFill>
                <a:latin typeface="+mn-lt"/>
              </a:rPr>
              <a:t>tagging</a:t>
            </a:r>
            <a:endParaRPr lang="it-IT" sz="1600" kern="0" dirty="0">
              <a:solidFill>
                <a:sysClr val="windowText" lastClr="000000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 err="1">
                <a:solidFill>
                  <a:sysClr val="windowText" lastClr="000000"/>
                </a:solidFill>
                <a:latin typeface="+mn-lt"/>
              </a:rPr>
              <a:t>electronics</a:t>
            </a:r>
            <a:endParaRPr lang="en-US" sz="16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63" name="Goccia 62"/>
          <p:cNvSpPr/>
          <p:nvPr/>
        </p:nvSpPr>
        <p:spPr bwMode="auto">
          <a:xfrm rot="19416291">
            <a:off x="522765" y="4866796"/>
            <a:ext cx="792221" cy="802120"/>
          </a:xfrm>
          <a:prstGeom prst="teardrop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1" hangingPunct="1"/>
            <a:endParaRPr lang="it-IT" sz="1400" dirty="0" err="1"/>
          </a:p>
        </p:txBody>
      </p:sp>
      <p:sp>
        <p:nvSpPr>
          <p:cNvPr id="62" name="CasellaDiTesto 61"/>
          <p:cNvSpPr txBox="1"/>
          <p:nvPr/>
        </p:nvSpPr>
        <p:spPr>
          <a:xfrm>
            <a:off x="350101" y="4941169"/>
            <a:ext cx="1121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1x4</a:t>
            </a:r>
          </a:p>
          <a:p>
            <a:pPr algn="ctr"/>
            <a:r>
              <a:rPr lang="it-IT" sz="1600" dirty="0" err="1"/>
              <a:t>switch</a:t>
            </a:r>
            <a:endParaRPr lang="it-IT" sz="1600" dirty="0"/>
          </a:p>
        </p:txBody>
      </p:sp>
      <p:sp>
        <p:nvSpPr>
          <p:cNvPr id="150" name="Line 3544"/>
          <p:cNvSpPr>
            <a:spLocks noChangeShapeType="1"/>
          </p:cNvSpPr>
          <p:nvPr/>
        </p:nvSpPr>
        <p:spPr bwMode="auto">
          <a:xfrm rot="16200000">
            <a:off x="6030909" y="2542668"/>
            <a:ext cx="284812" cy="703272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51" name="Line 3544"/>
          <p:cNvSpPr>
            <a:spLocks noChangeShapeType="1"/>
          </p:cNvSpPr>
          <p:nvPr/>
        </p:nvSpPr>
        <p:spPr bwMode="auto">
          <a:xfrm rot="5400000" flipH="1">
            <a:off x="8340583" y="2538455"/>
            <a:ext cx="284812" cy="703272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7651" name="AutoShape 3529"/>
          <p:cNvSpPr>
            <a:spLocks noChangeArrowheads="1"/>
          </p:cNvSpPr>
          <p:nvPr/>
        </p:nvSpPr>
        <p:spPr bwMode="auto">
          <a:xfrm>
            <a:off x="1739515" y="3429001"/>
            <a:ext cx="1246187" cy="691059"/>
          </a:xfrm>
          <a:prstGeom prst="bevel">
            <a:avLst>
              <a:gd name="adj" fmla="val 8245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600" dirty="0" err="1"/>
              <a:t>Pulse</a:t>
            </a:r>
            <a:endParaRPr lang="it-IT" altLang="it-IT" sz="16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600" dirty="0"/>
              <a:t>Generator</a:t>
            </a:r>
            <a:endParaRPr lang="en-US" altLang="it-IT" sz="1600" dirty="0"/>
          </a:p>
        </p:txBody>
      </p:sp>
      <p:sp>
        <p:nvSpPr>
          <p:cNvPr id="152" name="Text Box 3523"/>
          <p:cNvSpPr txBox="1">
            <a:spLocks noChangeArrowheads="1"/>
          </p:cNvSpPr>
          <p:nvPr/>
        </p:nvSpPr>
        <p:spPr bwMode="auto">
          <a:xfrm>
            <a:off x="4560509" y="4344996"/>
            <a:ext cx="7273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FBS4</a:t>
            </a:r>
          </a:p>
        </p:txBody>
      </p:sp>
      <p:sp>
        <p:nvSpPr>
          <p:cNvPr id="153" name="Text Box 3523"/>
          <p:cNvSpPr txBox="1">
            <a:spLocks noChangeArrowheads="1"/>
          </p:cNvSpPr>
          <p:nvPr/>
        </p:nvSpPr>
        <p:spPr bwMode="auto">
          <a:xfrm>
            <a:off x="8284180" y="4365245"/>
            <a:ext cx="7069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i="0" kern="0" dirty="0">
                <a:solidFill>
                  <a:sysClr val="windowText" lastClr="000000"/>
                </a:solidFill>
                <a:latin typeface="+mn-lt"/>
              </a:rPr>
              <a:t>FBS5</a:t>
            </a:r>
          </a:p>
        </p:txBody>
      </p:sp>
      <p:sp>
        <p:nvSpPr>
          <p:cNvPr id="154" name="Line 3551"/>
          <p:cNvSpPr>
            <a:spLocks noChangeShapeType="1"/>
          </p:cNvSpPr>
          <p:nvPr/>
        </p:nvSpPr>
        <p:spPr bwMode="auto">
          <a:xfrm rot="16200000" flipH="1">
            <a:off x="5781008" y="1873969"/>
            <a:ext cx="0" cy="151200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55" name="Line 3497"/>
          <p:cNvSpPr>
            <a:spLocks noChangeShapeType="1"/>
          </p:cNvSpPr>
          <p:nvPr/>
        </p:nvSpPr>
        <p:spPr bwMode="auto">
          <a:xfrm flipH="1">
            <a:off x="2384279" y="3158091"/>
            <a:ext cx="2664000" cy="7895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56" name="Line 3497"/>
          <p:cNvSpPr>
            <a:spLocks noChangeShapeType="1"/>
          </p:cNvSpPr>
          <p:nvPr/>
        </p:nvSpPr>
        <p:spPr bwMode="auto">
          <a:xfrm rot="16200000" flipH="1" flipV="1">
            <a:off x="4785130" y="2889942"/>
            <a:ext cx="504000" cy="4805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57" name="Line 3497"/>
          <p:cNvSpPr>
            <a:spLocks noChangeShapeType="1"/>
          </p:cNvSpPr>
          <p:nvPr/>
        </p:nvSpPr>
        <p:spPr bwMode="auto">
          <a:xfrm flipH="1">
            <a:off x="681444" y="2709725"/>
            <a:ext cx="1607076" cy="4579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67" name="AutoShape 3529"/>
          <p:cNvSpPr>
            <a:spLocks noChangeArrowheads="1"/>
          </p:cNvSpPr>
          <p:nvPr/>
        </p:nvSpPr>
        <p:spPr bwMode="auto">
          <a:xfrm>
            <a:off x="1888184" y="2446609"/>
            <a:ext cx="985568" cy="571500"/>
          </a:xfrm>
          <a:prstGeom prst="bevel">
            <a:avLst>
              <a:gd name="adj" fmla="val 12500"/>
            </a:avLst>
          </a:prstGeom>
          <a:solidFill>
            <a:srgbClr val="FFCC99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kern="0" dirty="0">
                <a:solidFill>
                  <a:sysClr val="windowText" lastClr="000000"/>
                </a:solidFill>
                <a:latin typeface="+mn-lt"/>
              </a:rPr>
              <a:t>FPGA</a:t>
            </a:r>
            <a:endParaRPr lang="en-US" sz="16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58" name="Line 3551"/>
          <p:cNvSpPr>
            <a:spLocks noChangeShapeType="1"/>
          </p:cNvSpPr>
          <p:nvPr/>
        </p:nvSpPr>
        <p:spPr bwMode="auto">
          <a:xfrm flipH="1">
            <a:off x="666770" y="2708920"/>
            <a:ext cx="0" cy="216000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600" kern="0">
              <a:solidFill>
                <a:sysClr val="windowText" lastClr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17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04" y="476672"/>
            <a:ext cx="3302250" cy="83592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04" y="1412776"/>
            <a:ext cx="1942500" cy="99144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96" y="2636912"/>
            <a:ext cx="5122007" cy="407747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9024" y="2726294"/>
            <a:ext cx="4736976" cy="397188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224808" y="2348880"/>
            <a:ext cx="169148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00B0F0"/>
                </a:solidFill>
              </a:rPr>
              <a:t>Pure to </a:t>
            </a:r>
            <a:r>
              <a:rPr lang="it-IT" dirty="0" err="1" smtClean="0">
                <a:solidFill>
                  <a:srgbClr val="00B0F0"/>
                </a:solidFill>
              </a:rPr>
              <a:t>mixed</a:t>
            </a:r>
            <a:endParaRPr lang="it-IT" dirty="0">
              <a:solidFill>
                <a:srgbClr val="00B0F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889104" y="2348880"/>
            <a:ext cx="166584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00B0F0"/>
                </a:solidFill>
              </a:rPr>
              <a:t>Mixed to pure</a:t>
            </a:r>
            <a:endParaRPr lang="it-IT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52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624" y="980727"/>
            <a:ext cx="6840760" cy="531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2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601" y="572370"/>
            <a:ext cx="6436450" cy="510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1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92560" y="908721"/>
            <a:ext cx="8064896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experimental</a:t>
            </a:r>
            <a:r>
              <a:rPr lang="it-IT" dirty="0"/>
              <a:t> </a:t>
            </a:r>
            <a:r>
              <a:rPr lang="it-IT" dirty="0" err="1"/>
              <a:t>results</a:t>
            </a:r>
            <a:r>
              <a:rPr lang="it-IT" dirty="0"/>
              <a:t> </a:t>
            </a:r>
            <a:r>
              <a:rPr lang="it-IT" dirty="0" err="1"/>
              <a:t>demonstrate</a:t>
            </a:r>
            <a:r>
              <a:rPr lang="it-IT" dirty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:</a:t>
            </a:r>
          </a:p>
          <a:p>
            <a:endParaRPr lang="it-IT" dirty="0"/>
          </a:p>
          <a:p>
            <a:r>
              <a:rPr lang="it-IT" dirty="0" smtClean="0">
                <a:solidFill>
                  <a:srgbClr val="FF0000"/>
                </a:solidFill>
              </a:rPr>
              <a:t>the </a:t>
            </a:r>
            <a:r>
              <a:rPr lang="it-IT" dirty="0" err="1">
                <a:solidFill>
                  <a:srgbClr val="FF0000"/>
                </a:solidFill>
              </a:rPr>
              <a:t>homogenizer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 err="1">
                <a:solidFill>
                  <a:srgbClr val="FF0000"/>
                </a:solidFill>
              </a:rPr>
              <a:t>implementing</a:t>
            </a:r>
            <a:r>
              <a:rPr lang="it-IT" dirty="0">
                <a:solidFill>
                  <a:srgbClr val="FF0000"/>
                </a:solidFill>
              </a:rPr>
              <a:t> T </a:t>
            </a:r>
            <a:r>
              <a:rPr lang="it-IT" dirty="0" err="1">
                <a:solidFill>
                  <a:srgbClr val="FF0000"/>
                </a:solidFill>
              </a:rPr>
              <a:t>always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 err="1">
                <a:solidFill>
                  <a:srgbClr val="FF0000"/>
                </a:solidFill>
              </a:rPr>
              <a:t>outperforms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 err="1">
                <a:solidFill>
                  <a:srgbClr val="FF0000"/>
                </a:solidFill>
              </a:rPr>
              <a:t>its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 err="1">
                <a:solidFill>
                  <a:srgbClr val="FF0000"/>
                </a:solidFill>
              </a:rPr>
              <a:t>counterpart</a:t>
            </a:r>
            <a:r>
              <a:rPr lang="it-IT" dirty="0">
                <a:solidFill>
                  <a:srgbClr val="FF0000"/>
                </a:solidFill>
              </a:rPr>
              <a:t> for the reverse task T∼</a:t>
            </a:r>
            <a:r>
              <a:rPr lang="it-IT" dirty="0"/>
              <a:t>,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the </a:t>
            </a:r>
            <a:r>
              <a:rPr lang="it-IT" dirty="0" smtClean="0">
                <a:solidFill>
                  <a:srgbClr val="FF0000"/>
                </a:solidFill>
              </a:rPr>
              <a:t>machine for T∼ </a:t>
            </a:r>
            <a:r>
              <a:rPr lang="it-IT" dirty="0" err="1" smtClean="0">
                <a:solidFill>
                  <a:srgbClr val="FF0000"/>
                </a:solidFill>
              </a:rPr>
              <a:t>suffers</a:t>
            </a:r>
            <a:r>
              <a:rPr lang="it-IT" dirty="0" smtClean="0">
                <a:solidFill>
                  <a:srgbClr val="FF0000"/>
                </a:solidFill>
              </a:rPr>
              <a:t> a </a:t>
            </a:r>
            <a:r>
              <a:rPr lang="it-IT" dirty="0" err="1" smtClean="0">
                <a:solidFill>
                  <a:srgbClr val="FF0000"/>
                </a:solidFill>
              </a:rPr>
              <a:t>much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higher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degradation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than</a:t>
            </a:r>
            <a:r>
              <a:rPr lang="it-IT" dirty="0" smtClean="0">
                <a:solidFill>
                  <a:srgbClr val="FF0000"/>
                </a:solidFill>
              </a:rPr>
              <a:t> the </a:t>
            </a:r>
            <a:r>
              <a:rPr lang="it-IT" dirty="0" err="1" smtClean="0">
                <a:solidFill>
                  <a:srgbClr val="FF0000"/>
                </a:solidFill>
              </a:rPr>
              <a:t>one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realizing</a:t>
            </a:r>
            <a:r>
              <a:rPr lang="it-IT" dirty="0" smtClean="0">
                <a:solidFill>
                  <a:srgbClr val="FF0000"/>
                </a:solidFill>
              </a:rPr>
              <a:t> T</a:t>
            </a:r>
            <a:r>
              <a:rPr lang="it-IT" dirty="0"/>
              <a:t> 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ultimately</a:t>
            </a:r>
            <a:r>
              <a:rPr lang="it-IT" dirty="0" smtClean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 smtClean="0"/>
              <a:t>satisfying</a:t>
            </a:r>
            <a:r>
              <a:rPr lang="it-IT" dirty="0" smtClean="0"/>
              <a:t> </a:t>
            </a:r>
            <a:r>
              <a:rPr lang="it-IT" dirty="0" err="1"/>
              <a:t>condition</a:t>
            </a:r>
            <a:r>
              <a:rPr lang="it-IT" dirty="0"/>
              <a:t> (ii) and </a:t>
            </a:r>
            <a:r>
              <a:rPr lang="it-IT" dirty="0" err="1"/>
              <a:t>thus</a:t>
            </a:r>
            <a:r>
              <a:rPr lang="it-IT" dirty="0"/>
              <a:t> </a:t>
            </a:r>
            <a:r>
              <a:rPr lang="it-IT" dirty="0" err="1">
                <a:solidFill>
                  <a:srgbClr val="FF0000"/>
                </a:solidFill>
              </a:rPr>
              <a:t>failing</a:t>
            </a:r>
            <a:r>
              <a:rPr lang="it-IT" dirty="0">
                <a:solidFill>
                  <a:srgbClr val="FF0000"/>
                </a:solidFill>
              </a:rPr>
              <a:t> to be a </a:t>
            </a:r>
            <a:r>
              <a:rPr lang="it-IT" dirty="0" err="1">
                <a:solidFill>
                  <a:srgbClr val="FF0000"/>
                </a:solidFill>
              </a:rPr>
              <a:t>constructor</a:t>
            </a:r>
            <a:r>
              <a:rPr lang="it-IT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004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Conclusions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err="1" smtClean="0">
                <a:solidFill>
                  <a:srgbClr val="0070C0"/>
                </a:solidFill>
              </a:rPr>
              <a:t>Constructor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theory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provides</a:t>
            </a:r>
            <a:r>
              <a:rPr lang="it-IT" b="1" dirty="0" smtClean="0">
                <a:solidFill>
                  <a:srgbClr val="0070C0"/>
                </a:solidFill>
              </a:rPr>
              <a:t> a </a:t>
            </a:r>
            <a:r>
              <a:rPr lang="it-IT" b="1" dirty="0" err="1" smtClean="0">
                <a:solidFill>
                  <a:srgbClr val="0070C0"/>
                </a:solidFill>
              </a:rPr>
              <a:t>tool</a:t>
            </a:r>
            <a:r>
              <a:rPr lang="it-IT" b="1" dirty="0" smtClean="0">
                <a:solidFill>
                  <a:srgbClr val="0070C0"/>
                </a:solidFill>
              </a:rPr>
              <a:t> for </a:t>
            </a:r>
            <a:r>
              <a:rPr lang="it-IT" b="1" dirty="0" err="1" smtClean="0">
                <a:solidFill>
                  <a:srgbClr val="0070C0"/>
                </a:solidFill>
              </a:rPr>
              <a:t>explaining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irrerversibility</a:t>
            </a:r>
            <a:r>
              <a:rPr lang="it-IT" b="1" dirty="0" smtClean="0">
                <a:solidFill>
                  <a:srgbClr val="0070C0"/>
                </a:solidFill>
              </a:rPr>
              <a:t> in QM</a:t>
            </a:r>
          </a:p>
          <a:p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We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performed</a:t>
            </a:r>
            <a:r>
              <a:rPr lang="it-IT" b="1" dirty="0" smtClean="0">
                <a:solidFill>
                  <a:srgbClr val="0070C0"/>
                </a:solidFill>
              </a:rPr>
              <a:t> an </a:t>
            </a:r>
            <a:r>
              <a:rPr lang="it-IT" b="1" dirty="0" err="1" smtClean="0">
                <a:solidFill>
                  <a:srgbClr val="0070C0"/>
                </a:solidFill>
              </a:rPr>
              <a:t>experiment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showing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this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scheme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at</a:t>
            </a:r>
            <a:r>
              <a:rPr lang="it-IT" b="1" dirty="0" smtClean="0">
                <a:solidFill>
                  <a:srgbClr val="0070C0"/>
                </a:solidFill>
              </a:rPr>
              <a:t> work.</a:t>
            </a:r>
            <a:endParaRPr lang="it-IT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85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IVANO@UIUARHPH568DIQH8" val="4519"/>
</p:tagLst>
</file>

<file path=ppt/theme/theme1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70884</TotalTime>
  <Words>741</Words>
  <Application>Microsoft Office PowerPoint</Application>
  <PresentationFormat>A4 (21x29,7 cm)</PresentationFormat>
  <Paragraphs>152</Paragraphs>
  <Slides>16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Calibri</vt:lpstr>
      <vt:lpstr>Symbol</vt:lpstr>
      <vt:lpstr>Times New Roman</vt:lpstr>
      <vt:lpstr>Personalizza struttura</vt:lpstr>
      <vt:lpstr>1_Personalizza struttura</vt:lpstr>
      <vt:lpstr>On the emergence of Irreversibility in Quantum Systems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Ivano</dc:creator>
  <cp:lastModifiedBy>Windows User</cp:lastModifiedBy>
  <cp:revision>637</cp:revision>
  <cp:lastPrinted>2012-05-14T12:27:41Z</cp:lastPrinted>
  <dcterms:created xsi:type="dcterms:W3CDTF">2012-05-12T15:59:59Z</dcterms:created>
  <dcterms:modified xsi:type="dcterms:W3CDTF">2022-06-30T12:13:28Z</dcterms:modified>
</cp:coreProperties>
</file>